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2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Marine</a:t>
            </a:r>
            <a:r>
              <a:rPr spc="-25" dirty="0"/>
              <a:t> </a:t>
            </a:r>
            <a:r>
              <a:rPr dirty="0"/>
              <a:t>Corps</a:t>
            </a:r>
            <a:r>
              <a:rPr spc="-25" dirty="0"/>
              <a:t> </a:t>
            </a:r>
            <a:r>
              <a:rPr spc="-10" dirty="0"/>
              <a:t>League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Marine</a:t>
            </a:r>
            <a:r>
              <a:rPr spc="-25" dirty="0"/>
              <a:t> </a:t>
            </a:r>
            <a:r>
              <a:rPr dirty="0"/>
              <a:t>Corps</a:t>
            </a:r>
            <a:r>
              <a:rPr spc="-25" dirty="0"/>
              <a:t> </a:t>
            </a:r>
            <a:r>
              <a:rPr spc="-10" dirty="0"/>
              <a:t>League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Marine</a:t>
            </a:r>
            <a:r>
              <a:rPr spc="-25" dirty="0"/>
              <a:t> </a:t>
            </a:r>
            <a:r>
              <a:rPr dirty="0"/>
              <a:t>Corps</a:t>
            </a:r>
            <a:r>
              <a:rPr spc="-25" dirty="0"/>
              <a:t> </a:t>
            </a:r>
            <a:r>
              <a:rPr spc="-10" dirty="0"/>
              <a:t>League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Marine</a:t>
            </a:r>
            <a:r>
              <a:rPr spc="-25" dirty="0"/>
              <a:t> </a:t>
            </a:r>
            <a:r>
              <a:rPr dirty="0"/>
              <a:t>Corps</a:t>
            </a:r>
            <a:r>
              <a:rPr spc="-25" dirty="0"/>
              <a:t> </a:t>
            </a:r>
            <a:r>
              <a:rPr spc="-10" dirty="0"/>
              <a:t>League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Marine</a:t>
            </a:r>
            <a:r>
              <a:rPr spc="-25" dirty="0"/>
              <a:t> </a:t>
            </a:r>
            <a:r>
              <a:rPr dirty="0"/>
              <a:t>Corps</a:t>
            </a:r>
            <a:r>
              <a:rPr spc="-25" dirty="0"/>
              <a:t> </a:t>
            </a:r>
            <a:r>
              <a:rPr spc="-10" dirty="0"/>
              <a:t>League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7662" y="1220279"/>
            <a:ext cx="629793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380" y="1078675"/>
            <a:ext cx="7798434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427065" y="6463728"/>
            <a:ext cx="13360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Marine</a:t>
            </a:r>
            <a:r>
              <a:rPr spc="-25" dirty="0"/>
              <a:t> </a:t>
            </a:r>
            <a:r>
              <a:rPr dirty="0"/>
              <a:t>Corps</a:t>
            </a:r>
            <a:r>
              <a:rPr spc="-25" dirty="0"/>
              <a:t> </a:t>
            </a:r>
            <a:r>
              <a:rPr spc="-10" dirty="0"/>
              <a:t>League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92688" y="6463728"/>
            <a:ext cx="2190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a.paymaster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9" name="object 9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27065" y="6425628"/>
            <a:ext cx="146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Department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Georgia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70411" y="6425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FD7AEED-0E28-F5D3-65E2-135F0F24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524000"/>
            <a:ext cx="9144000" cy="4431983"/>
          </a:xfrm>
        </p:spPr>
        <p:txBody>
          <a:bodyPr/>
          <a:lstStyle/>
          <a:p>
            <a:pPr algn="ctr"/>
            <a:r>
              <a:rPr lang="en-US" sz="7200" b="1" dirty="0">
                <a:latin typeface="Bodoni MT Black" panose="02070A03080606020203" pitchFamily="18" charset="0"/>
              </a:rPr>
              <a:t>ONLINE TRANSMITTAL PAYMENT PORTAL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9795" y="4281014"/>
            <a:ext cx="2760980" cy="8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79400">
              <a:lnSpc>
                <a:spcPct val="118100"/>
              </a:lnSpc>
              <a:spcBef>
                <a:spcPts val="95"/>
              </a:spcBef>
            </a:pPr>
            <a:r>
              <a:rPr sz="2400" b="1" dirty="0">
                <a:latin typeface="Calibri"/>
                <a:cs typeface="Calibri"/>
              </a:rPr>
              <a:t>Payment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Options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Credit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Debit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Card</a:t>
            </a:r>
            <a:endParaRPr lang="en-US" sz="2400" b="1" spc="-2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6" name="object 6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579038" y="1792223"/>
            <a:ext cx="7540577" cy="5065776"/>
            <a:chOff x="1579038" y="1792223"/>
            <a:chExt cx="7540577" cy="5065776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40" y="1792223"/>
              <a:ext cx="5903975" cy="50657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 rot="354989" flipV="1">
              <a:off x="1579038" y="5281519"/>
              <a:ext cx="1381252" cy="61214"/>
            </a:xfrm>
            <a:custGeom>
              <a:avLst/>
              <a:gdLst/>
              <a:ahLst/>
              <a:cxnLst/>
              <a:rect l="l" t="t" r="r" b="b"/>
              <a:pathLst>
                <a:path w="1708150" h="1430020">
                  <a:moveTo>
                    <a:pt x="0" y="0"/>
                  </a:moveTo>
                  <a:lnTo>
                    <a:pt x="1707705" y="1429804"/>
                  </a:lnTo>
                </a:path>
              </a:pathLst>
            </a:custGeom>
            <a:ln w="101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 rot="19366760">
              <a:off x="2845917" y="5155599"/>
              <a:ext cx="332105" cy="313055"/>
            </a:xfrm>
            <a:custGeom>
              <a:avLst/>
              <a:gdLst/>
              <a:ahLst/>
              <a:cxnLst/>
              <a:rect l="l" t="t" r="r" b="b"/>
              <a:pathLst>
                <a:path w="332104" h="313054">
                  <a:moveTo>
                    <a:pt x="195681" y="0"/>
                  </a:moveTo>
                  <a:lnTo>
                    <a:pt x="0" y="233692"/>
                  </a:lnTo>
                  <a:lnTo>
                    <a:pt x="331533" y="312521"/>
                  </a:lnTo>
                  <a:lnTo>
                    <a:pt x="1956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9310A-C75B-9292-0C8D-22BE0D346DD3}"/>
              </a:ext>
            </a:extLst>
          </p:cNvPr>
          <p:cNvSpPr txBox="1"/>
          <p:nvPr/>
        </p:nvSpPr>
        <p:spPr>
          <a:xfrm>
            <a:off x="168809" y="3448171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will be the Paymaster</a:t>
            </a:r>
          </a:p>
          <a:p>
            <a:r>
              <a:rPr lang="en-US" b="1" dirty="0"/>
              <a:t>&amp; All Payments by type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5AC04C7-9068-7B4A-B5F3-F8CCBA1961D4}"/>
              </a:ext>
            </a:extLst>
          </p:cNvPr>
          <p:cNvSpPr/>
          <p:nvPr/>
        </p:nvSpPr>
        <p:spPr>
          <a:xfrm rot="816854">
            <a:off x="2913380" y="3886200"/>
            <a:ext cx="456211" cy="2630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F0A2306-ABFB-66E5-5B05-1FEF5EAFD5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9835" y="393252"/>
            <a:ext cx="72123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b="1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Submissions</a:t>
            </a:r>
            <a:r>
              <a:rPr b="1" spc="-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40" y="2047606"/>
            <a:ext cx="2486660" cy="180305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lang="en-US" sz="2400" b="1" spc="-20" dirty="0"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  <a:spcBef>
                <a:spcPts val="2615"/>
              </a:spcBef>
            </a:pPr>
            <a:r>
              <a:rPr sz="2400" b="1" dirty="0">
                <a:latin typeface="Calibri"/>
                <a:cs typeface="Calibri"/>
              </a:rPr>
              <a:t>Option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2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r>
              <a:rPr sz="2400" b="1" dirty="0">
                <a:latin typeface="Calibri"/>
                <a:cs typeface="Calibri"/>
              </a:rPr>
              <a:t>Bank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lang="en-US" sz="2400" b="1" spc="-45" dirty="0">
                <a:latin typeface="Calibri"/>
                <a:cs typeface="Calibri"/>
              </a:rPr>
              <a:t>Acct Transfer </a:t>
            </a:r>
            <a:r>
              <a:rPr sz="2400" b="1" dirty="0">
                <a:latin typeface="Calibri"/>
                <a:cs typeface="Calibri"/>
              </a:rPr>
              <a:t>ACH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4632515"/>
            <a:ext cx="2202815" cy="11017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info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bottom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check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7" name="object 7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713548" y="1733993"/>
            <a:ext cx="7175753" cy="5061712"/>
            <a:chOff x="1474469" y="1792223"/>
            <a:chExt cx="7175753" cy="5061712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4387" y="1792223"/>
              <a:ext cx="5545835" cy="50617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 rot="21243913">
              <a:off x="1666286" y="3435502"/>
              <a:ext cx="3700879" cy="821563"/>
            </a:xfrm>
            <a:custGeom>
              <a:avLst/>
              <a:gdLst/>
              <a:ahLst/>
              <a:cxnLst/>
              <a:rect l="l" t="t" r="r" b="b"/>
              <a:pathLst>
                <a:path w="1227455" h="789939">
                  <a:moveTo>
                    <a:pt x="0" y="0"/>
                  </a:moveTo>
                  <a:lnTo>
                    <a:pt x="1227277" y="789660"/>
                  </a:lnTo>
                </a:path>
              </a:pathLst>
            </a:custGeom>
            <a:ln w="1015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 rot="20727830">
              <a:off x="5325291" y="3924110"/>
              <a:ext cx="339090" cy="293370"/>
            </a:xfrm>
            <a:custGeom>
              <a:avLst/>
              <a:gdLst/>
              <a:ahLst/>
              <a:cxnLst/>
              <a:rect l="l" t="t" r="r" b="b"/>
              <a:pathLst>
                <a:path w="339089" h="293370">
                  <a:moveTo>
                    <a:pt x="164934" y="0"/>
                  </a:moveTo>
                  <a:lnTo>
                    <a:pt x="0" y="256311"/>
                  </a:lnTo>
                  <a:lnTo>
                    <a:pt x="338785" y="293090"/>
                  </a:lnTo>
                  <a:lnTo>
                    <a:pt x="16493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4469" y="5563361"/>
              <a:ext cx="2809240" cy="363855"/>
            </a:xfrm>
            <a:custGeom>
              <a:avLst/>
              <a:gdLst/>
              <a:ahLst/>
              <a:cxnLst/>
              <a:rect l="l" t="t" r="r" b="b"/>
              <a:pathLst>
                <a:path w="2809240" h="363854">
                  <a:moveTo>
                    <a:pt x="0" y="0"/>
                  </a:moveTo>
                  <a:lnTo>
                    <a:pt x="2808795" y="363562"/>
                  </a:lnTo>
                </a:path>
              </a:pathLst>
            </a:custGeom>
            <a:ln w="101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13321" y="5769246"/>
              <a:ext cx="321945" cy="302895"/>
            </a:xfrm>
            <a:custGeom>
              <a:avLst/>
              <a:gdLst/>
              <a:ahLst/>
              <a:cxnLst/>
              <a:rect l="l" t="t" r="r" b="b"/>
              <a:pathLst>
                <a:path w="321945" h="302895">
                  <a:moveTo>
                    <a:pt x="39141" y="0"/>
                  </a:moveTo>
                  <a:lnTo>
                    <a:pt x="0" y="302272"/>
                  </a:lnTo>
                  <a:lnTo>
                    <a:pt x="321843" y="190271"/>
                  </a:lnTo>
                  <a:lnTo>
                    <a:pt x="3914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7553AA01-9433-BF46-8D57-CE4B3738AF79}"/>
              </a:ext>
            </a:extLst>
          </p:cNvPr>
          <p:cNvSpPr txBox="1">
            <a:spLocks/>
          </p:cNvSpPr>
          <p:nvPr/>
        </p:nvSpPr>
        <p:spPr>
          <a:xfrm>
            <a:off x="2489835" y="393252"/>
            <a:ext cx="72123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b="1" spc="-6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lang="en-US" b="1" spc="-6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3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Submissions</a:t>
            </a:r>
            <a:r>
              <a:rPr lang="en-US" b="1" spc="-9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spc="-3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  <a:endParaRPr lang="en-US" b="1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F974D3-F461-8FC0-31E9-3ABC99CF1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4B96349-6A62-5667-47F5-C0CC064820E9}"/>
              </a:ext>
            </a:extLst>
          </p:cNvPr>
          <p:cNvSpPr txBox="1"/>
          <p:nvPr/>
        </p:nvSpPr>
        <p:spPr>
          <a:xfrm>
            <a:off x="1140892" y="2438400"/>
            <a:ext cx="1800543" cy="7514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lang="en-US" sz="2400" b="1" spc="-20" dirty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Enter all information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1DE435C3-2D91-CF40-3FD7-791374981C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6" name="object 6">
            <a:extLst>
              <a:ext uri="{FF2B5EF4-FFF2-40B4-BE49-F238E27FC236}">
                <a16:creationId xmlns:a16="http://schemas.microsoft.com/office/drawing/2014/main" id="{5F8A572E-3331-2BA6-1036-9E1F8405D6CC}"/>
              </a:ext>
            </a:extLst>
          </p:cNvPr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98DD108-0A15-FE41-7A21-60965EDC3C09}"/>
                </a:ext>
              </a:extLst>
            </p:cNvPr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C0DBB89-2EB7-A04E-5890-4987FE71DA59}"/>
                </a:ext>
              </a:extLst>
            </p:cNvPr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042EA49B-37D2-C8E5-EEEA-B201B64874A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7A552699-9FFD-E57E-A8B1-B9B32CF0C306}"/>
              </a:ext>
            </a:extLst>
          </p:cNvPr>
          <p:cNvSpPr txBox="1">
            <a:spLocks/>
          </p:cNvSpPr>
          <p:nvPr/>
        </p:nvSpPr>
        <p:spPr>
          <a:xfrm>
            <a:off x="2489835" y="393252"/>
            <a:ext cx="72123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b="1" spc="-6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lang="en-US" b="1" spc="-6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3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Submissions</a:t>
            </a:r>
            <a:r>
              <a:rPr lang="en-US" b="1" spc="-9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spc="-3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  <a:endParaRPr lang="en-US" b="1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496811-FD66-F359-DCBD-1F03C808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482" y="1557668"/>
            <a:ext cx="5639587" cy="490606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02551179-6FF4-35B6-5769-A8FC232D0EDF}"/>
              </a:ext>
            </a:extLst>
          </p:cNvPr>
          <p:cNvSpPr txBox="1"/>
          <p:nvPr/>
        </p:nvSpPr>
        <p:spPr>
          <a:xfrm>
            <a:off x="990600" y="5583096"/>
            <a:ext cx="3411220" cy="75148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lang="en-US" sz="2400" b="1" dirty="0">
                <a:latin typeface="Calibri"/>
                <a:cs typeface="Calibri"/>
              </a:rPr>
              <a:t>If t</a:t>
            </a:r>
            <a:r>
              <a:rPr sz="2400" b="1" dirty="0">
                <a:latin typeface="Calibri"/>
                <a:cs typeface="Calibri"/>
              </a:rPr>
              <a:t>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info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correct click “Review Your Payment”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86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25CD125-DCCD-35FD-6619-9A05A4F87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EDE88DB-1A19-D862-66B5-8EB12A469F3B}"/>
              </a:ext>
            </a:extLst>
          </p:cNvPr>
          <p:cNvSpPr txBox="1"/>
          <p:nvPr/>
        </p:nvSpPr>
        <p:spPr>
          <a:xfrm>
            <a:off x="923186" y="681668"/>
            <a:ext cx="2202815" cy="111055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lang="en-US" sz="2400" b="1" dirty="0">
                <a:latin typeface="Calibri"/>
                <a:cs typeface="Calibri"/>
              </a:rPr>
              <a:t>Review your transmittal &amp; payment details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936A5E4-76FA-04E1-1DA2-6C12461AFA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sp>
        <p:nvSpPr>
          <p:cNvPr id="16" name="object 16">
            <a:extLst>
              <a:ext uri="{FF2B5EF4-FFF2-40B4-BE49-F238E27FC236}">
                <a16:creationId xmlns:a16="http://schemas.microsoft.com/office/drawing/2014/main" id="{28B5FA07-2C77-29A3-98C3-701FDF89B38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6EC08-DE4F-8837-7E67-4453067CA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576" y="575864"/>
            <a:ext cx="4286848" cy="5706271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60958388-B660-BB01-1E06-74EE266E0C26}"/>
              </a:ext>
            </a:extLst>
          </p:cNvPr>
          <p:cNvSpPr txBox="1"/>
          <p:nvPr/>
        </p:nvSpPr>
        <p:spPr>
          <a:xfrm>
            <a:off x="923185" y="2667000"/>
            <a:ext cx="2202815" cy="218777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lang="en-US" sz="2400" b="1" dirty="0">
                <a:latin typeface="Calibri"/>
                <a:cs typeface="Calibri"/>
              </a:rPr>
              <a:t>If correct click each box to confirm information and payment authorization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3D27E05-A110-B32C-4333-70F48DC9AF77}"/>
              </a:ext>
            </a:extLst>
          </p:cNvPr>
          <p:cNvSpPr txBox="1"/>
          <p:nvPr/>
        </p:nvSpPr>
        <p:spPr>
          <a:xfrm>
            <a:off x="923184" y="5006052"/>
            <a:ext cx="4182215" cy="1546576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lang="en-US" sz="2400" b="1" dirty="0">
                <a:latin typeface="Calibri"/>
                <a:cs typeface="Calibri"/>
              </a:rPr>
              <a:t>If everything is correct click “Submit Your Payment”</a:t>
            </a:r>
          </a:p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lang="en-US" sz="2400" b="1" dirty="0">
                <a:latin typeface="Calibri"/>
                <a:cs typeface="Calibri"/>
              </a:rPr>
              <a:t>Otherwise Click</a:t>
            </a:r>
          </a:p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lang="en-US" sz="2400" b="1" dirty="0">
                <a:latin typeface="Calibri"/>
                <a:cs typeface="Calibri"/>
              </a:rPr>
              <a:t>“Return to input screen”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D322CF-5762-F878-094E-60114E9FF6E9}"/>
              </a:ext>
            </a:extLst>
          </p:cNvPr>
          <p:cNvCxnSpPr/>
          <p:nvPr/>
        </p:nvCxnSpPr>
        <p:spPr>
          <a:xfrm>
            <a:off x="923184" y="5791200"/>
            <a:ext cx="3352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8B3D10D-580E-B3DB-FAD2-7B80F75AF6A7}"/>
              </a:ext>
            </a:extLst>
          </p:cNvPr>
          <p:cNvSpPr/>
          <p:nvPr/>
        </p:nvSpPr>
        <p:spPr>
          <a:xfrm>
            <a:off x="5029200" y="190500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43389D-3F3E-E5F8-3209-2B61585C7E0D}"/>
              </a:ext>
            </a:extLst>
          </p:cNvPr>
          <p:cNvSpPr/>
          <p:nvPr/>
        </p:nvSpPr>
        <p:spPr>
          <a:xfrm>
            <a:off x="4953000" y="2057400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7D6FE41-2704-A738-00D7-BCC33A646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3F54B7E-64A1-8C8E-49C0-471C5C111D7D}"/>
              </a:ext>
            </a:extLst>
          </p:cNvPr>
          <p:cNvSpPr txBox="1"/>
          <p:nvPr/>
        </p:nvSpPr>
        <p:spPr>
          <a:xfrm>
            <a:off x="203834" y="5105400"/>
            <a:ext cx="7187565" cy="116544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lang="en-US" sz="2400" b="1" spc="-20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Print this page for your files,</a:t>
            </a:r>
          </a:p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lang="en-US" sz="2000" b="1" dirty="0"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lang="en-US" sz="2000" b="1" dirty="0">
                <a:latin typeface="Calibri"/>
                <a:cs typeface="Calibri"/>
              </a:rPr>
              <a:t>then click “Please click here to finalize your registration”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5FBA1D8-75E3-9B22-C753-82FA92BA79BF}"/>
              </a:ext>
            </a:extLst>
          </p:cNvPr>
          <p:cNvSpPr txBox="1"/>
          <p:nvPr/>
        </p:nvSpPr>
        <p:spPr>
          <a:xfrm>
            <a:off x="838200" y="1392302"/>
            <a:ext cx="2202815" cy="114903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lang="en-US" sz="2400" b="1" dirty="0">
                <a:latin typeface="Calibri"/>
                <a:cs typeface="Calibri"/>
              </a:rPr>
              <a:t>Congratulations,</a:t>
            </a:r>
          </a:p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lang="en-US" sz="2400" b="1" dirty="0">
                <a:latin typeface="Calibri"/>
                <a:cs typeface="Calibri"/>
              </a:rPr>
              <a:t>Your transaction is complete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5EA6D3BC-BF72-9EFA-D396-6254D706D9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6" name="object 6">
            <a:extLst>
              <a:ext uri="{FF2B5EF4-FFF2-40B4-BE49-F238E27FC236}">
                <a16:creationId xmlns:a16="http://schemas.microsoft.com/office/drawing/2014/main" id="{F4143F04-7320-8360-2688-26101E6415D3}"/>
              </a:ext>
            </a:extLst>
          </p:cNvPr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B542AAC-C6E9-2216-BC6A-17D73F32630E}"/>
                </a:ext>
              </a:extLst>
            </p:cNvPr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793F834-96EA-F1A8-81B1-2318503EE5E6}"/>
                </a:ext>
              </a:extLst>
            </p:cNvPr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897D44BE-16F3-88F9-5D06-7201D7122CB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DAD4EFBB-F052-98A0-7AAC-157337A1F5F3}"/>
              </a:ext>
            </a:extLst>
          </p:cNvPr>
          <p:cNvSpPr txBox="1">
            <a:spLocks/>
          </p:cNvSpPr>
          <p:nvPr/>
        </p:nvSpPr>
        <p:spPr>
          <a:xfrm>
            <a:off x="2489835" y="393252"/>
            <a:ext cx="72123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b="1" spc="-6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lang="en-US" b="1" spc="-6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3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Submissions</a:t>
            </a:r>
            <a:r>
              <a:rPr lang="en-US" b="1" spc="-9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spc="-3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  <a:endParaRPr lang="en-US" b="1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35428-71FC-56F0-E612-CFE876E6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17" y="1219200"/>
            <a:ext cx="5306165" cy="4677428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50F3D5EC-DB72-035C-E742-38218D65D6F0}"/>
              </a:ext>
            </a:extLst>
          </p:cNvPr>
          <p:cNvSpPr txBox="1"/>
          <p:nvPr/>
        </p:nvSpPr>
        <p:spPr>
          <a:xfrm>
            <a:off x="203834" y="3657600"/>
            <a:ext cx="3947160" cy="75148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lang="en-US" sz="2400" b="1" dirty="0">
                <a:latin typeface="Calibri"/>
                <a:cs typeface="Calibri"/>
              </a:rPr>
              <a:t>Record your “Payment Number on your Transmittal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05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467612"/>
            <a:ext cx="6940138" cy="5922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b="1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Submissions</a:t>
            </a:r>
            <a:r>
              <a:rPr b="1" spc="-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  <a:br>
              <a:rPr lang="en-US" spc="-10" dirty="0"/>
            </a:br>
            <a:br>
              <a:rPr lang="en-US" spc="-10" dirty="0"/>
            </a:br>
            <a:r>
              <a:rPr lang="en-US" spc="-10" dirty="0"/>
              <a:t>If everything processes properly, you will receive an email that your Payment &amp; Transmittal have been received.</a:t>
            </a:r>
            <a:br>
              <a:rPr lang="en-US" spc="-10" dirty="0"/>
            </a:br>
            <a:br>
              <a:rPr lang="en-US" spc="-10" dirty="0"/>
            </a:br>
            <a:r>
              <a:rPr lang="en-US" spc="-10" dirty="0"/>
              <a:t>If you have any Questions or Issues, please contact</a:t>
            </a:r>
            <a:br>
              <a:rPr lang="en-US" spc="-10" dirty="0"/>
            </a:br>
            <a:r>
              <a:rPr lang="en-US" spc="-10" dirty="0"/>
              <a:t>Edward Gizara, Department Paymaster</a:t>
            </a:r>
            <a:br>
              <a:rPr lang="en-US" spc="-10" dirty="0"/>
            </a:br>
            <a:r>
              <a:rPr lang="en-US" spc="-10" dirty="0">
                <a:hlinkClick r:id="rId2"/>
              </a:rPr>
              <a:t>ga.paymaster@gmail.com</a:t>
            </a:r>
            <a:br>
              <a:rPr lang="en-US" spc="-10" dirty="0"/>
            </a:br>
            <a:r>
              <a:rPr lang="en-US" spc="-10" dirty="0"/>
              <a:t>(912) 677-3394</a:t>
            </a:r>
            <a:br>
              <a:rPr lang="en-US" spc="-10" dirty="0"/>
            </a:b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7" name="object 7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092688" y="64256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1509" y="385445"/>
            <a:ext cx="6449441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b="1" spc="-1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b="1" spc="-1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lang="en-US" b="1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Process</a:t>
            </a:r>
            <a:endParaRPr b="1" spc="-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525" y="1792227"/>
            <a:ext cx="10095865" cy="30765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marR="5080" indent="-342900">
              <a:lnSpc>
                <a:spcPts val="250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Detachments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submit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transmittal</a:t>
            </a:r>
            <a:r>
              <a:rPr lang="en-US" sz="2400" dirty="0">
                <a:latin typeface="Calibri"/>
                <a:cs typeface="Calibri"/>
              </a:rPr>
              <a:t>(s)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Department</a:t>
            </a:r>
            <a:r>
              <a:rPr lang="en-US" sz="2400" dirty="0">
                <a:latin typeface="Calibri"/>
                <a:cs typeface="Calibri"/>
              </a:rPr>
              <a:t> of Georgia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through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Portal</a:t>
            </a:r>
            <a:r>
              <a:rPr lang="en-US" sz="2400" spc="-10" dirty="0">
                <a:latin typeface="Calibri"/>
                <a:cs typeface="Calibri"/>
              </a:rPr>
              <a:t>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Payments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methods</a:t>
            </a:r>
            <a:r>
              <a:rPr lang="en-US" sz="2400" dirty="0">
                <a:latin typeface="Calibri"/>
                <a:cs typeface="Calibri"/>
              </a:rPr>
              <a:t>, b</a:t>
            </a:r>
            <a:r>
              <a:rPr sz="2400" dirty="0">
                <a:latin typeface="Calibri"/>
                <a:cs typeface="Calibri"/>
              </a:rPr>
              <a:t>elow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fees.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addition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Transmittal</a:t>
            </a:r>
            <a:r>
              <a:rPr sz="2400" spc="-10" dirty="0">
                <a:latin typeface="Calibri"/>
                <a:cs typeface="Calibri"/>
              </a:rPr>
              <a:t> Payment.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28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Credit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3%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fee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51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EFT</a:t>
            </a:r>
            <a:r>
              <a:rPr lang="en-US" sz="2400" dirty="0">
                <a:latin typeface="Calibri"/>
                <a:cs typeface="Calibri"/>
              </a:rPr>
              <a:t>/ACH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$0.25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(less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en-US" sz="2400" spc="-50" dirty="0">
                <a:latin typeface="Calibri"/>
                <a:cs typeface="Calibri"/>
              </a:rPr>
              <a:t>1/3</a:t>
            </a:r>
            <a:r>
              <a:rPr lang="en-US" sz="2400" spc="-50" baseline="30000" dirty="0">
                <a:latin typeface="Calibri"/>
                <a:cs typeface="Calibri"/>
              </a:rPr>
              <a:t>rd</a:t>
            </a:r>
            <a:r>
              <a:rPr lang="en-US" sz="2400" spc="-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stamp)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695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Corporation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transfer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transmittals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payment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gateway</a:t>
            </a:r>
            <a:endParaRPr sz="2400" dirty="0">
              <a:latin typeface="Calibri"/>
              <a:cs typeface="Calibri"/>
            </a:endParaRPr>
          </a:p>
          <a:p>
            <a:pPr marL="354965" marR="18097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Detachments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submit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ROI's,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portal.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6" name="object 6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170411" y="6425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276" y="393252"/>
            <a:ext cx="709207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b="1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Submissions</a:t>
            </a:r>
            <a:r>
              <a:rPr b="1" spc="-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5" name="object 5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170411" y="6425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48802" y="1483391"/>
            <a:ext cx="8494395" cy="4133850"/>
            <a:chOff x="1411058" y="1987384"/>
            <a:chExt cx="8494395" cy="4133850"/>
          </a:xfrm>
        </p:grpSpPr>
        <p:sp>
          <p:nvSpPr>
            <p:cNvPr id="10" name="object 10"/>
            <p:cNvSpPr/>
            <p:nvPr/>
          </p:nvSpPr>
          <p:spPr>
            <a:xfrm>
              <a:off x="4719179" y="3370273"/>
              <a:ext cx="317500" cy="304165"/>
            </a:xfrm>
            <a:custGeom>
              <a:avLst/>
              <a:gdLst/>
              <a:ahLst/>
              <a:cxnLst/>
              <a:rect l="l" t="t" r="r" b="b"/>
              <a:pathLst>
                <a:path w="317500" h="304164">
                  <a:moveTo>
                    <a:pt x="26466" y="0"/>
                  </a:moveTo>
                  <a:lnTo>
                    <a:pt x="0" y="303644"/>
                  </a:lnTo>
                  <a:lnTo>
                    <a:pt x="316877" y="178295"/>
                  </a:lnTo>
                  <a:lnTo>
                    <a:pt x="264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1058" y="1987384"/>
              <a:ext cx="8494061" cy="41335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9835" y="393252"/>
            <a:ext cx="72123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b="1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Submissions</a:t>
            </a:r>
            <a:r>
              <a:rPr b="1" spc="-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782" y="1815433"/>
            <a:ext cx="1579245" cy="3721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70"/>
              </a:lnSpc>
            </a:pPr>
            <a:r>
              <a:rPr sz="2400" b="1" spc="-10" dirty="0">
                <a:latin typeface="Calibri"/>
                <a:cs typeface="Calibri"/>
              </a:rPr>
              <a:t>Detachment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874" y="2133600"/>
            <a:ext cx="1623060" cy="25203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85"/>
              </a:spcBef>
            </a:pPr>
            <a:r>
              <a:rPr sz="2400" b="1" spc="-10" dirty="0">
                <a:latin typeface="Calibri"/>
                <a:cs typeface="Calibri"/>
              </a:rPr>
              <a:t>Paymaster </a:t>
            </a:r>
            <a:r>
              <a:rPr sz="2400" b="1" dirty="0">
                <a:latin typeface="Calibri"/>
                <a:cs typeface="Calibri"/>
              </a:rPr>
              <a:t>Can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input </a:t>
            </a:r>
            <a:r>
              <a:rPr sz="2400" b="1" dirty="0">
                <a:latin typeface="Calibri"/>
                <a:cs typeface="Calibri"/>
              </a:rPr>
              <a:t>Some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basic </a:t>
            </a:r>
            <a:r>
              <a:rPr sz="2400" b="1" spc="-10" dirty="0">
                <a:latin typeface="Calibri"/>
                <a:cs typeface="Calibri"/>
              </a:rPr>
              <a:t>information, </a:t>
            </a:r>
            <a:r>
              <a:rPr sz="2400" b="1" dirty="0">
                <a:latin typeface="Calibri"/>
                <a:cs typeface="Calibri"/>
              </a:rPr>
              <a:t>upload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transmittal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online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8" name="object 8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3765" y="1750424"/>
            <a:ext cx="7735823" cy="432762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8747" y="3024505"/>
            <a:ext cx="2162810" cy="119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Add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Detachment </a:t>
            </a:r>
            <a:r>
              <a:rPr lang="en-US" sz="2400" b="1" spc="-10" dirty="0">
                <a:latin typeface="Calibri"/>
                <a:cs typeface="Calibri"/>
              </a:rPr>
              <a:t>Paymaster</a:t>
            </a: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Information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7" name="object 7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CA96C3-3EE0-7E1B-92E8-BCFF1D43B364}"/>
              </a:ext>
            </a:extLst>
          </p:cNvPr>
          <p:cNvSpPr txBox="1"/>
          <p:nvPr/>
        </p:nvSpPr>
        <p:spPr>
          <a:xfrm>
            <a:off x="3385417" y="360551"/>
            <a:ext cx="67553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spc="-60" dirty="0">
                <a:latin typeface="+mn-lt"/>
              </a:rPr>
              <a:t>Transmittal</a:t>
            </a:r>
            <a:r>
              <a:rPr lang="en-US" sz="3200" b="1" spc="-65" dirty="0">
                <a:latin typeface="+mn-lt"/>
              </a:rPr>
              <a:t> </a:t>
            </a:r>
            <a:r>
              <a:rPr lang="en-US" sz="3200" b="1" spc="-30" dirty="0">
                <a:latin typeface="+mn-lt"/>
              </a:rPr>
              <a:t>Submissions</a:t>
            </a:r>
            <a:r>
              <a:rPr lang="en-US" sz="3200" b="1" spc="-95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-</a:t>
            </a:r>
            <a:r>
              <a:rPr lang="en-US" sz="3200" b="1" spc="-35" dirty="0">
                <a:latin typeface="+mn-lt"/>
              </a:rPr>
              <a:t> </a:t>
            </a:r>
            <a:r>
              <a:rPr lang="en-US" sz="3200" b="1" spc="-1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</a:p>
          <a:p>
            <a:endParaRPr lang="en-US" sz="3200" b="1" dirty="0">
              <a:latin typeface="+mn-l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059438-555E-0D2A-F23F-C5E4261FD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948" y="1976378"/>
            <a:ext cx="8951081" cy="33399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6" name="object 6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09007E89-EF8D-DF36-EFC6-B52E8B6685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9835" y="393252"/>
            <a:ext cx="72123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b="1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Submissions</a:t>
            </a:r>
            <a:r>
              <a:rPr b="1" spc="-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E1A031-71DC-1577-1494-7D89A8D48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01" y="1219200"/>
            <a:ext cx="7479787" cy="54801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909EC8-2F46-53C8-CA7E-025526B73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84" y="1524536"/>
            <a:ext cx="438211" cy="45726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5982" y="1219200"/>
            <a:ext cx="1991043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10" dirty="0">
                <a:latin typeface="Calibri"/>
                <a:cs typeface="Calibri"/>
              </a:rPr>
              <a:t>Enter count for each group on transmittal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10" dirty="0">
                <a:latin typeface="Calibri"/>
                <a:cs typeface="Calibri"/>
              </a:rPr>
              <a:t>Rate includes National &amp; Department Dues Combined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F619F9-3056-B53B-0FD1-DF9BA17E63EE}"/>
              </a:ext>
            </a:extLst>
          </p:cNvPr>
          <p:cNvSpPr txBox="1"/>
          <p:nvPr/>
        </p:nvSpPr>
        <p:spPr>
          <a:xfrm>
            <a:off x="7391400" y="1524536"/>
            <a:ext cx="1823502" cy="4272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800" b="1" spc="-10" dirty="0">
                <a:solidFill>
                  <a:srgbClr val="0070C0"/>
                </a:solidFill>
                <a:latin typeface="Calibri"/>
                <a:cs typeface="Calibri"/>
              </a:rPr>
              <a:t>New Members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endParaRPr lang="en-US" sz="1800" b="1" spc="-1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800" b="1" spc="-1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800" b="1" spc="-1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800" b="1" spc="-10" dirty="0">
                <a:solidFill>
                  <a:srgbClr val="0070C0"/>
                </a:solidFill>
                <a:latin typeface="Calibri"/>
                <a:cs typeface="Calibri"/>
              </a:rPr>
              <a:t>Renewals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800" b="1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2700" marR="5080" algn="r">
              <a:lnSpc>
                <a:spcPts val="9250"/>
              </a:lnSpc>
              <a:spcBef>
                <a:spcPts val="1160"/>
              </a:spcBef>
            </a:pPr>
            <a:r>
              <a:rPr lang="en-US" sz="1800" b="1" dirty="0">
                <a:solidFill>
                  <a:srgbClr val="0070C0"/>
                </a:solidFill>
                <a:latin typeface="Calibri"/>
                <a:cs typeface="Calibri"/>
              </a:rPr>
              <a:t>Partial</a:t>
            </a:r>
            <a:r>
              <a:rPr lang="en-US" sz="1800" b="1" spc="-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1800" b="1" spc="-45" dirty="0">
                <a:solidFill>
                  <a:srgbClr val="0070C0"/>
                </a:solidFill>
                <a:latin typeface="Calibri"/>
                <a:cs typeface="Calibri"/>
              </a:rPr>
              <a:t>Year </a:t>
            </a:r>
          </a:p>
          <a:p>
            <a:pPr marL="12700" marR="5080" algn="r">
              <a:lnSpc>
                <a:spcPts val="9250"/>
              </a:lnSpc>
              <a:spcBef>
                <a:spcPts val="1160"/>
              </a:spcBef>
            </a:pPr>
            <a:r>
              <a:rPr lang="en-US" sz="1800" b="1" spc="-20" dirty="0">
                <a:solidFill>
                  <a:srgbClr val="0070C0"/>
                </a:solidFill>
                <a:latin typeface="Calibri"/>
                <a:cs typeface="Calibri"/>
              </a:rPr>
              <a:t>Life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7380" y="1797875"/>
            <a:ext cx="2316480" cy="3350276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655955">
              <a:lnSpc>
                <a:spcPts val="2560"/>
              </a:lnSpc>
              <a:spcBef>
                <a:spcPts val="2560"/>
              </a:spcBef>
            </a:pPr>
            <a:r>
              <a:rPr sz="2200" b="1" dirty="0">
                <a:latin typeface="Calibri"/>
                <a:cs typeface="Calibri"/>
              </a:rPr>
              <a:t>Gold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Card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and </a:t>
            </a:r>
            <a:r>
              <a:rPr sz="2200" b="1" dirty="0">
                <a:latin typeface="Calibri"/>
                <a:cs typeface="Calibri"/>
              </a:rPr>
              <a:t>Plastic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Card </a:t>
            </a:r>
            <a:r>
              <a:rPr sz="2200" b="1" spc="-10" dirty="0">
                <a:latin typeface="Calibri"/>
                <a:cs typeface="Calibri"/>
              </a:rPr>
              <a:t>Reprint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15"/>
              </a:spcBef>
            </a:pPr>
            <a:r>
              <a:rPr sz="2200" b="1" dirty="0">
                <a:latin typeface="Calibri"/>
                <a:cs typeface="Calibri"/>
              </a:rPr>
              <a:t>Upload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Transmittal</a:t>
            </a:r>
            <a:r>
              <a:rPr lang="en-US" sz="2200" b="1" spc="-10" dirty="0">
                <a:latin typeface="Calibri"/>
                <a:cs typeface="Calibri"/>
              </a:rPr>
              <a:t> File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ts val="2560"/>
              </a:lnSpc>
              <a:spcBef>
                <a:spcPts val="2635"/>
              </a:spcBef>
            </a:pPr>
            <a:r>
              <a:rPr sz="2200" b="1" dirty="0">
                <a:latin typeface="Calibri"/>
                <a:cs typeface="Calibri"/>
              </a:rPr>
              <a:t>Upload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Application, </a:t>
            </a:r>
            <a:r>
              <a:rPr sz="2200" b="1" spc="-40" dirty="0">
                <a:latin typeface="Calibri"/>
                <a:cs typeface="Calibri"/>
              </a:rPr>
              <a:t>Transfer, </a:t>
            </a:r>
            <a:r>
              <a:rPr sz="2200" b="1" dirty="0">
                <a:latin typeface="Calibri"/>
                <a:cs typeface="Calibri"/>
              </a:rPr>
              <a:t>&amp;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Notice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Death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Forms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6" name="object 6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131162" y="1755648"/>
            <a:ext cx="8396971" cy="4858510"/>
            <a:chOff x="2131162" y="1755648"/>
            <a:chExt cx="8396971" cy="48585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116" y="1755648"/>
              <a:ext cx="7314017" cy="48585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 rot="20075448" flipV="1">
              <a:off x="2131162" y="2268093"/>
              <a:ext cx="809114" cy="193778"/>
            </a:xfrm>
            <a:custGeom>
              <a:avLst/>
              <a:gdLst/>
              <a:ahLst/>
              <a:cxnLst/>
              <a:rect l="l" t="t" r="r" b="b"/>
              <a:pathLst>
                <a:path w="602614" h="710564">
                  <a:moveTo>
                    <a:pt x="0" y="710552"/>
                  </a:moveTo>
                  <a:lnTo>
                    <a:pt x="602107" y="0"/>
                  </a:lnTo>
                </a:path>
              </a:pathLst>
            </a:custGeom>
            <a:ln w="101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 rot="2064512">
              <a:off x="2842636" y="2109801"/>
              <a:ext cx="273685" cy="262256"/>
            </a:xfrm>
            <a:custGeom>
              <a:avLst/>
              <a:gdLst/>
              <a:ahLst/>
              <a:cxnLst/>
              <a:rect l="l" t="t" r="r" b="b"/>
              <a:pathLst>
                <a:path w="313689" h="331469">
                  <a:moveTo>
                    <a:pt x="313309" y="0"/>
                  </a:moveTo>
                  <a:lnTo>
                    <a:pt x="0" y="134023"/>
                  </a:lnTo>
                  <a:lnTo>
                    <a:pt x="232549" y="331063"/>
                  </a:lnTo>
                  <a:lnTo>
                    <a:pt x="3133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 rot="3959484">
              <a:off x="2555521" y="4291953"/>
              <a:ext cx="393395" cy="522422"/>
            </a:xfrm>
            <a:custGeom>
              <a:avLst/>
              <a:gdLst/>
              <a:ahLst/>
              <a:cxnLst/>
              <a:rect l="l" t="t" r="r" b="b"/>
              <a:pathLst>
                <a:path w="309244" h="331470">
                  <a:moveTo>
                    <a:pt x="0" y="331000"/>
                  </a:moveTo>
                  <a:lnTo>
                    <a:pt x="308622" y="0"/>
                  </a:lnTo>
                </a:path>
              </a:pathLst>
            </a:custGeom>
            <a:ln w="101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 rot="4195916">
              <a:off x="2927914" y="4488434"/>
              <a:ext cx="319405" cy="327025"/>
            </a:xfrm>
            <a:custGeom>
              <a:avLst/>
              <a:gdLst/>
              <a:ahLst/>
              <a:cxnLst/>
              <a:rect l="l" t="t" r="r" b="b"/>
              <a:pathLst>
                <a:path w="319404" h="327025">
                  <a:moveTo>
                    <a:pt x="319316" y="0"/>
                  </a:moveTo>
                  <a:lnTo>
                    <a:pt x="0" y="119011"/>
                  </a:lnTo>
                  <a:lnTo>
                    <a:pt x="222935" y="326859"/>
                  </a:lnTo>
                  <a:lnTo>
                    <a:pt x="3193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 rot="4053822">
              <a:off x="2782375" y="3306512"/>
              <a:ext cx="179705" cy="355600"/>
            </a:xfrm>
            <a:custGeom>
              <a:avLst/>
              <a:gdLst/>
              <a:ahLst/>
              <a:cxnLst/>
              <a:rect l="l" t="t" r="r" b="b"/>
              <a:pathLst>
                <a:path w="179705" h="355600">
                  <a:moveTo>
                    <a:pt x="0" y="355193"/>
                  </a:moveTo>
                  <a:lnTo>
                    <a:pt x="179374" y="0"/>
                  </a:lnTo>
                </a:path>
              </a:pathLst>
            </a:custGeom>
            <a:ln w="1015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 rot="5400000">
              <a:off x="3010281" y="3327882"/>
              <a:ext cx="273685" cy="340995"/>
            </a:xfrm>
            <a:custGeom>
              <a:avLst/>
              <a:gdLst/>
              <a:ahLst/>
              <a:cxnLst/>
              <a:rect l="l" t="t" r="r" b="b"/>
              <a:pathLst>
                <a:path w="273685" h="340995">
                  <a:moveTo>
                    <a:pt x="273431" y="0"/>
                  </a:moveTo>
                  <a:lnTo>
                    <a:pt x="0" y="203390"/>
                  </a:lnTo>
                  <a:lnTo>
                    <a:pt x="272084" y="340779"/>
                  </a:lnTo>
                  <a:lnTo>
                    <a:pt x="27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Marine</a:t>
            </a:r>
            <a:r>
              <a:rPr spc="-25" dirty="0"/>
              <a:t> </a:t>
            </a:r>
            <a:r>
              <a:rPr dirty="0"/>
              <a:t>Corps</a:t>
            </a:r>
            <a:r>
              <a:rPr spc="-25" dirty="0"/>
              <a:t> </a:t>
            </a:r>
            <a:r>
              <a:rPr spc="-10" dirty="0"/>
              <a:t>League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CD4AE3-CBEF-E4EE-D36C-8EAD9B0A7F3D}"/>
              </a:ext>
            </a:extLst>
          </p:cNvPr>
          <p:cNvSpPr txBox="1"/>
          <p:nvPr/>
        </p:nvSpPr>
        <p:spPr>
          <a:xfrm>
            <a:off x="3657599" y="5397848"/>
            <a:ext cx="2209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+mn-lt"/>
              </a:rPr>
              <a:t>Click Continue to Proceed to the Next Step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220E470-909E-D1F9-F201-E459E3210A59}"/>
              </a:ext>
            </a:extLst>
          </p:cNvPr>
          <p:cNvSpPr/>
          <p:nvPr/>
        </p:nvSpPr>
        <p:spPr>
          <a:xfrm rot="20041517">
            <a:off x="5703118" y="5689939"/>
            <a:ext cx="979120" cy="3382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B1CEBF-2DCE-0BCC-0160-87953D012A26}"/>
              </a:ext>
            </a:extLst>
          </p:cNvPr>
          <p:cNvSpPr txBox="1"/>
          <p:nvPr/>
        </p:nvSpPr>
        <p:spPr>
          <a:xfrm>
            <a:off x="6444401" y="3397678"/>
            <a:ext cx="355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Note: PDF Files are Preferred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CE902603-51B9-A811-B3B2-52AAD76F13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9835" y="393252"/>
            <a:ext cx="72123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b="1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Submissions</a:t>
            </a:r>
            <a:r>
              <a:rPr b="1" spc="-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7380" y="1794827"/>
            <a:ext cx="2638552" cy="441659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lang="en-US" sz="2400" b="1" spc="-20" dirty="0"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ts val="2800"/>
              </a:lnSpc>
              <a:spcBef>
                <a:spcPts val="260"/>
              </a:spcBef>
            </a:pPr>
            <a:endParaRPr lang="en-US" sz="2400" b="1" spc="-10" dirty="0">
              <a:latin typeface="Calibri"/>
              <a:cs typeface="Calibri"/>
            </a:endParaRPr>
          </a:p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lang="en-US" sz="2400" b="1" spc="-10" dirty="0">
                <a:latin typeface="Calibri"/>
                <a:cs typeface="Calibri"/>
              </a:rPr>
              <a:t>Review for accuracy</a:t>
            </a:r>
            <a:endParaRPr sz="2400" dirty="0">
              <a:latin typeface="Calibri"/>
              <a:cs typeface="Calibri"/>
            </a:endParaRPr>
          </a:p>
          <a:p>
            <a:pPr marL="12700" marR="63500">
              <a:lnSpc>
                <a:spcPts val="2800"/>
              </a:lnSpc>
              <a:spcBef>
                <a:spcPts val="2775"/>
              </a:spcBef>
            </a:pPr>
            <a:r>
              <a:rPr sz="2400" b="1" dirty="0">
                <a:latin typeface="Calibri"/>
                <a:cs typeface="Calibri"/>
              </a:rPr>
              <a:t>Ready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check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out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Pay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sz="2400" b="1" spc="-25" dirty="0">
                <a:latin typeface="Calibri"/>
                <a:cs typeface="Calibri"/>
              </a:rPr>
              <a:t>OR</a:t>
            </a:r>
            <a:endParaRPr sz="2400" dirty="0">
              <a:latin typeface="Calibri"/>
              <a:cs typeface="Calibri"/>
            </a:endParaRPr>
          </a:p>
          <a:p>
            <a:pPr marL="12700" marR="183515">
              <a:lnSpc>
                <a:spcPts val="2800"/>
              </a:lnSpc>
              <a:spcBef>
                <a:spcPts val="2860"/>
              </a:spcBef>
            </a:pPr>
            <a:r>
              <a:rPr sz="2400" b="1" dirty="0">
                <a:latin typeface="Calibri"/>
                <a:cs typeface="Calibri"/>
              </a:rPr>
              <a:t>Add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another </a:t>
            </a:r>
            <a:r>
              <a:rPr sz="2400" b="1" spc="-25" dirty="0">
                <a:latin typeface="Calibri"/>
                <a:cs typeface="Calibri"/>
              </a:rPr>
              <a:t>Transmittal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combine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payment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6" name="object 6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127662" y="1792223"/>
            <a:ext cx="7720425" cy="5065776"/>
            <a:chOff x="2127662" y="1792223"/>
            <a:chExt cx="7720425" cy="5065776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5932" y="1792223"/>
              <a:ext cx="6582155" cy="50657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27662" y="3741065"/>
              <a:ext cx="1940275" cy="844396"/>
            </a:xfrm>
            <a:custGeom>
              <a:avLst/>
              <a:gdLst/>
              <a:ahLst/>
              <a:cxnLst/>
              <a:rect l="l" t="t" r="r" b="b"/>
              <a:pathLst>
                <a:path w="2253615" h="1155700">
                  <a:moveTo>
                    <a:pt x="0" y="0"/>
                  </a:moveTo>
                  <a:lnTo>
                    <a:pt x="2253018" y="1155153"/>
                  </a:lnTo>
                </a:path>
              </a:pathLst>
            </a:custGeom>
            <a:ln w="1015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2600" y="4426115"/>
              <a:ext cx="340995" cy="274955"/>
            </a:xfrm>
            <a:custGeom>
              <a:avLst/>
              <a:gdLst/>
              <a:ahLst/>
              <a:cxnLst/>
              <a:rect l="l" t="t" r="r" b="b"/>
              <a:pathLst>
                <a:path w="340995" h="274954">
                  <a:moveTo>
                    <a:pt x="139077" y="0"/>
                  </a:moveTo>
                  <a:lnTo>
                    <a:pt x="0" y="271221"/>
                  </a:lnTo>
                  <a:lnTo>
                    <a:pt x="340766" y="274688"/>
                  </a:lnTo>
                  <a:lnTo>
                    <a:pt x="1390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53333" y="5161034"/>
              <a:ext cx="1107440" cy="435609"/>
            </a:xfrm>
            <a:custGeom>
              <a:avLst/>
              <a:gdLst/>
              <a:ahLst/>
              <a:cxnLst/>
              <a:rect l="l" t="t" r="r" b="b"/>
              <a:pathLst>
                <a:path w="1107439" h="435610">
                  <a:moveTo>
                    <a:pt x="0" y="435521"/>
                  </a:moveTo>
                  <a:lnTo>
                    <a:pt x="1107287" y="0"/>
                  </a:lnTo>
                </a:path>
              </a:pathLst>
            </a:custGeom>
            <a:ln w="101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57558" y="5037819"/>
              <a:ext cx="339725" cy="283845"/>
            </a:xfrm>
            <a:custGeom>
              <a:avLst/>
              <a:gdLst/>
              <a:ahLst/>
              <a:cxnLst/>
              <a:rect l="l" t="t" r="r" b="b"/>
              <a:pathLst>
                <a:path w="339725" h="283845">
                  <a:moveTo>
                    <a:pt x="0" y="0"/>
                  </a:moveTo>
                  <a:lnTo>
                    <a:pt x="111582" y="283641"/>
                  </a:lnTo>
                  <a:lnTo>
                    <a:pt x="339432" y="30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761" y="5331714"/>
              <a:ext cx="4038600" cy="1026160"/>
            </a:xfrm>
            <a:custGeom>
              <a:avLst/>
              <a:gdLst/>
              <a:ahLst/>
              <a:cxnLst/>
              <a:rect l="l" t="t" r="r" b="b"/>
              <a:pathLst>
                <a:path w="4038600" h="1026160">
                  <a:moveTo>
                    <a:pt x="0" y="512826"/>
                  </a:moveTo>
                  <a:lnTo>
                    <a:pt x="11343" y="458145"/>
                  </a:lnTo>
                  <a:lnTo>
                    <a:pt x="31154" y="422597"/>
                  </a:lnTo>
                  <a:lnTo>
                    <a:pt x="60364" y="387873"/>
                  </a:lnTo>
                  <a:lnTo>
                    <a:pt x="98633" y="354062"/>
                  </a:lnTo>
                  <a:lnTo>
                    <a:pt x="145618" y="321249"/>
                  </a:lnTo>
                  <a:lnTo>
                    <a:pt x="200978" y="289521"/>
                  </a:lnTo>
                  <a:lnTo>
                    <a:pt x="264371" y="258966"/>
                  </a:lnTo>
                  <a:lnTo>
                    <a:pt x="335456" y="229670"/>
                  </a:lnTo>
                  <a:lnTo>
                    <a:pt x="373775" y="215521"/>
                  </a:lnTo>
                  <a:lnTo>
                    <a:pt x="413890" y="201720"/>
                  </a:lnTo>
                  <a:lnTo>
                    <a:pt x="455756" y="188277"/>
                  </a:lnTo>
                  <a:lnTo>
                    <a:pt x="499332" y="175202"/>
                  </a:lnTo>
                  <a:lnTo>
                    <a:pt x="544574" y="162508"/>
                  </a:lnTo>
                  <a:lnTo>
                    <a:pt x="591440" y="150204"/>
                  </a:lnTo>
                  <a:lnTo>
                    <a:pt x="639887" y="138302"/>
                  </a:lnTo>
                  <a:lnTo>
                    <a:pt x="689873" y="126812"/>
                  </a:lnTo>
                  <a:lnTo>
                    <a:pt x="741354" y="115745"/>
                  </a:lnTo>
                  <a:lnTo>
                    <a:pt x="794288" y="105113"/>
                  </a:lnTo>
                  <a:lnTo>
                    <a:pt x="848633" y="94925"/>
                  </a:lnTo>
                  <a:lnTo>
                    <a:pt x="904345" y="85193"/>
                  </a:lnTo>
                  <a:lnTo>
                    <a:pt x="961382" y="75928"/>
                  </a:lnTo>
                  <a:lnTo>
                    <a:pt x="1019701" y="67141"/>
                  </a:lnTo>
                  <a:lnTo>
                    <a:pt x="1079260" y="58841"/>
                  </a:lnTo>
                  <a:lnTo>
                    <a:pt x="1140015" y="51041"/>
                  </a:lnTo>
                  <a:lnTo>
                    <a:pt x="1201924" y="43751"/>
                  </a:lnTo>
                  <a:lnTo>
                    <a:pt x="1264945" y="36982"/>
                  </a:lnTo>
                  <a:lnTo>
                    <a:pt x="1329034" y="30744"/>
                  </a:lnTo>
                  <a:lnTo>
                    <a:pt x="1394149" y="25049"/>
                  </a:lnTo>
                  <a:lnTo>
                    <a:pt x="1460247" y="19907"/>
                  </a:lnTo>
                  <a:lnTo>
                    <a:pt x="1527286" y="15330"/>
                  </a:lnTo>
                  <a:lnTo>
                    <a:pt x="1595222" y="11328"/>
                  </a:lnTo>
                  <a:lnTo>
                    <a:pt x="1664013" y="7912"/>
                  </a:lnTo>
                  <a:lnTo>
                    <a:pt x="1733617" y="5092"/>
                  </a:lnTo>
                  <a:lnTo>
                    <a:pt x="1803990" y="2880"/>
                  </a:lnTo>
                  <a:lnTo>
                    <a:pt x="1875090" y="1287"/>
                  </a:lnTo>
                  <a:lnTo>
                    <a:pt x="1946874" y="323"/>
                  </a:lnTo>
                  <a:lnTo>
                    <a:pt x="2019300" y="0"/>
                  </a:lnTo>
                  <a:lnTo>
                    <a:pt x="2091725" y="323"/>
                  </a:lnTo>
                  <a:lnTo>
                    <a:pt x="2163509" y="1287"/>
                  </a:lnTo>
                  <a:lnTo>
                    <a:pt x="2234609" y="2880"/>
                  </a:lnTo>
                  <a:lnTo>
                    <a:pt x="2304982" y="5092"/>
                  </a:lnTo>
                  <a:lnTo>
                    <a:pt x="2374586" y="7912"/>
                  </a:lnTo>
                  <a:lnTo>
                    <a:pt x="2443377" y="11328"/>
                  </a:lnTo>
                  <a:lnTo>
                    <a:pt x="2511313" y="15330"/>
                  </a:lnTo>
                  <a:lnTo>
                    <a:pt x="2578352" y="19907"/>
                  </a:lnTo>
                  <a:lnTo>
                    <a:pt x="2644450" y="25049"/>
                  </a:lnTo>
                  <a:lnTo>
                    <a:pt x="2709565" y="30744"/>
                  </a:lnTo>
                  <a:lnTo>
                    <a:pt x="2773654" y="36982"/>
                  </a:lnTo>
                  <a:lnTo>
                    <a:pt x="2836675" y="43751"/>
                  </a:lnTo>
                  <a:lnTo>
                    <a:pt x="2898584" y="51041"/>
                  </a:lnTo>
                  <a:lnTo>
                    <a:pt x="2959339" y="58841"/>
                  </a:lnTo>
                  <a:lnTo>
                    <a:pt x="3018898" y="67141"/>
                  </a:lnTo>
                  <a:lnTo>
                    <a:pt x="3077217" y="75928"/>
                  </a:lnTo>
                  <a:lnTo>
                    <a:pt x="3134254" y="85193"/>
                  </a:lnTo>
                  <a:lnTo>
                    <a:pt x="3189966" y="94925"/>
                  </a:lnTo>
                  <a:lnTo>
                    <a:pt x="3244311" y="105113"/>
                  </a:lnTo>
                  <a:lnTo>
                    <a:pt x="3297245" y="115745"/>
                  </a:lnTo>
                  <a:lnTo>
                    <a:pt x="3348726" y="126812"/>
                  </a:lnTo>
                  <a:lnTo>
                    <a:pt x="3398712" y="138302"/>
                  </a:lnTo>
                  <a:lnTo>
                    <a:pt x="3447159" y="150204"/>
                  </a:lnTo>
                  <a:lnTo>
                    <a:pt x="3494025" y="162508"/>
                  </a:lnTo>
                  <a:lnTo>
                    <a:pt x="3539267" y="175202"/>
                  </a:lnTo>
                  <a:lnTo>
                    <a:pt x="3582843" y="188277"/>
                  </a:lnTo>
                  <a:lnTo>
                    <a:pt x="3624709" y="201720"/>
                  </a:lnTo>
                  <a:lnTo>
                    <a:pt x="3664824" y="215521"/>
                  </a:lnTo>
                  <a:lnTo>
                    <a:pt x="3703143" y="229670"/>
                  </a:lnTo>
                  <a:lnTo>
                    <a:pt x="3739625" y="244155"/>
                  </a:lnTo>
                  <a:lnTo>
                    <a:pt x="3806907" y="274092"/>
                  </a:lnTo>
                  <a:lnTo>
                    <a:pt x="3866326" y="305244"/>
                  </a:lnTo>
                  <a:lnTo>
                    <a:pt x="3917541" y="337525"/>
                  </a:lnTo>
                  <a:lnTo>
                    <a:pt x="3960211" y="370848"/>
                  </a:lnTo>
                  <a:lnTo>
                    <a:pt x="3993993" y="405126"/>
                  </a:lnTo>
                  <a:lnTo>
                    <a:pt x="4018547" y="440273"/>
                  </a:lnTo>
                  <a:lnTo>
                    <a:pt x="4033529" y="476202"/>
                  </a:lnTo>
                  <a:lnTo>
                    <a:pt x="4038600" y="512826"/>
                  </a:lnTo>
                  <a:lnTo>
                    <a:pt x="4037325" y="531219"/>
                  </a:lnTo>
                  <a:lnTo>
                    <a:pt x="4018547" y="585378"/>
                  </a:lnTo>
                  <a:lnTo>
                    <a:pt x="3993993" y="620525"/>
                  </a:lnTo>
                  <a:lnTo>
                    <a:pt x="3960211" y="654803"/>
                  </a:lnTo>
                  <a:lnTo>
                    <a:pt x="3917541" y="688126"/>
                  </a:lnTo>
                  <a:lnTo>
                    <a:pt x="3866326" y="720407"/>
                  </a:lnTo>
                  <a:lnTo>
                    <a:pt x="3806907" y="751559"/>
                  </a:lnTo>
                  <a:lnTo>
                    <a:pt x="3739625" y="781496"/>
                  </a:lnTo>
                  <a:lnTo>
                    <a:pt x="3703143" y="795981"/>
                  </a:lnTo>
                  <a:lnTo>
                    <a:pt x="3664824" y="810130"/>
                  </a:lnTo>
                  <a:lnTo>
                    <a:pt x="3624709" y="823931"/>
                  </a:lnTo>
                  <a:lnTo>
                    <a:pt x="3582843" y="837374"/>
                  </a:lnTo>
                  <a:lnTo>
                    <a:pt x="3539267" y="850449"/>
                  </a:lnTo>
                  <a:lnTo>
                    <a:pt x="3494025" y="863143"/>
                  </a:lnTo>
                  <a:lnTo>
                    <a:pt x="3447159" y="875447"/>
                  </a:lnTo>
                  <a:lnTo>
                    <a:pt x="3398712" y="887349"/>
                  </a:lnTo>
                  <a:lnTo>
                    <a:pt x="3348726" y="898839"/>
                  </a:lnTo>
                  <a:lnTo>
                    <a:pt x="3297245" y="909906"/>
                  </a:lnTo>
                  <a:lnTo>
                    <a:pt x="3244311" y="920538"/>
                  </a:lnTo>
                  <a:lnTo>
                    <a:pt x="3189966" y="930726"/>
                  </a:lnTo>
                  <a:lnTo>
                    <a:pt x="3134254" y="940458"/>
                  </a:lnTo>
                  <a:lnTo>
                    <a:pt x="3077217" y="949723"/>
                  </a:lnTo>
                  <a:lnTo>
                    <a:pt x="3018898" y="958510"/>
                  </a:lnTo>
                  <a:lnTo>
                    <a:pt x="2959339" y="966810"/>
                  </a:lnTo>
                  <a:lnTo>
                    <a:pt x="2898584" y="974610"/>
                  </a:lnTo>
                  <a:lnTo>
                    <a:pt x="2836675" y="981900"/>
                  </a:lnTo>
                  <a:lnTo>
                    <a:pt x="2773654" y="988669"/>
                  </a:lnTo>
                  <a:lnTo>
                    <a:pt x="2709565" y="994907"/>
                  </a:lnTo>
                  <a:lnTo>
                    <a:pt x="2644450" y="1000602"/>
                  </a:lnTo>
                  <a:lnTo>
                    <a:pt x="2578352" y="1005744"/>
                  </a:lnTo>
                  <a:lnTo>
                    <a:pt x="2511313" y="1010321"/>
                  </a:lnTo>
                  <a:lnTo>
                    <a:pt x="2443377" y="1014323"/>
                  </a:lnTo>
                  <a:lnTo>
                    <a:pt x="2374586" y="1017739"/>
                  </a:lnTo>
                  <a:lnTo>
                    <a:pt x="2304982" y="1020559"/>
                  </a:lnTo>
                  <a:lnTo>
                    <a:pt x="2234609" y="1022771"/>
                  </a:lnTo>
                  <a:lnTo>
                    <a:pt x="2163509" y="1024364"/>
                  </a:lnTo>
                  <a:lnTo>
                    <a:pt x="2091725" y="1025328"/>
                  </a:lnTo>
                  <a:lnTo>
                    <a:pt x="2019300" y="1025652"/>
                  </a:lnTo>
                  <a:lnTo>
                    <a:pt x="1946874" y="1025328"/>
                  </a:lnTo>
                  <a:lnTo>
                    <a:pt x="1875090" y="1024364"/>
                  </a:lnTo>
                  <a:lnTo>
                    <a:pt x="1803990" y="1022771"/>
                  </a:lnTo>
                  <a:lnTo>
                    <a:pt x="1733617" y="1020559"/>
                  </a:lnTo>
                  <a:lnTo>
                    <a:pt x="1664013" y="1017739"/>
                  </a:lnTo>
                  <a:lnTo>
                    <a:pt x="1595222" y="1014323"/>
                  </a:lnTo>
                  <a:lnTo>
                    <a:pt x="1527286" y="1010321"/>
                  </a:lnTo>
                  <a:lnTo>
                    <a:pt x="1460247" y="1005744"/>
                  </a:lnTo>
                  <a:lnTo>
                    <a:pt x="1394149" y="1000602"/>
                  </a:lnTo>
                  <a:lnTo>
                    <a:pt x="1329034" y="994907"/>
                  </a:lnTo>
                  <a:lnTo>
                    <a:pt x="1264945" y="988669"/>
                  </a:lnTo>
                  <a:lnTo>
                    <a:pt x="1201924" y="981900"/>
                  </a:lnTo>
                  <a:lnTo>
                    <a:pt x="1140015" y="974610"/>
                  </a:lnTo>
                  <a:lnTo>
                    <a:pt x="1079260" y="966810"/>
                  </a:lnTo>
                  <a:lnTo>
                    <a:pt x="1019701" y="958510"/>
                  </a:lnTo>
                  <a:lnTo>
                    <a:pt x="961382" y="949723"/>
                  </a:lnTo>
                  <a:lnTo>
                    <a:pt x="904345" y="940458"/>
                  </a:lnTo>
                  <a:lnTo>
                    <a:pt x="848633" y="930726"/>
                  </a:lnTo>
                  <a:lnTo>
                    <a:pt x="794288" y="920538"/>
                  </a:lnTo>
                  <a:lnTo>
                    <a:pt x="741354" y="909906"/>
                  </a:lnTo>
                  <a:lnTo>
                    <a:pt x="689873" y="898839"/>
                  </a:lnTo>
                  <a:lnTo>
                    <a:pt x="639887" y="887349"/>
                  </a:lnTo>
                  <a:lnTo>
                    <a:pt x="591440" y="875447"/>
                  </a:lnTo>
                  <a:lnTo>
                    <a:pt x="544574" y="863143"/>
                  </a:lnTo>
                  <a:lnTo>
                    <a:pt x="499332" y="850449"/>
                  </a:lnTo>
                  <a:lnTo>
                    <a:pt x="455756" y="837374"/>
                  </a:lnTo>
                  <a:lnTo>
                    <a:pt x="413890" y="823931"/>
                  </a:lnTo>
                  <a:lnTo>
                    <a:pt x="373775" y="810130"/>
                  </a:lnTo>
                  <a:lnTo>
                    <a:pt x="335456" y="795981"/>
                  </a:lnTo>
                  <a:lnTo>
                    <a:pt x="298974" y="781496"/>
                  </a:lnTo>
                  <a:lnTo>
                    <a:pt x="231692" y="751559"/>
                  </a:lnTo>
                  <a:lnTo>
                    <a:pt x="172273" y="720407"/>
                  </a:lnTo>
                  <a:lnTo>
                    <a:pt x="121058" y="688126"/>
                  </a:lnTo>
                  <a:lnTo>
                    <a:pt x="78388" y="654803"/>
                  </a:lnTo>
                  <a:lnTo>
                    <a:pt x="44606" y="620525"/>
                  </a:lnTo>
                  <a:lnTo>
                    <a:pt x="20052" y="585378"/>
                  </a:lnTo>
                  <a:lnTo>
                    <a:pt x="5070" y="549449"/>
                  </a:lnTo>
                  <a:lnTo>
                    <a:pt x="0" y="512826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CAF0674F-3696-E172-DFD6-1DC003770E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9835" y="393252"/>
            <a:ext cx="72123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b="1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Submissions</a:t>
            </a:r>
            <a:r>
              <a:rPr b="1" spc="-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7380" y="2988119"/>
            <a:ext cx="2320925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Review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all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fees</a:t>
            </a:r>
            <a:r>
              <a:rPr lang="en-US" sz="2400" b="1" spc="-20" dirty="0">
                <a:latin typeface="Calibri"/>
                <a:cs typeface="Calibri"/>
              </a:rPr>
              <a:t> to your Transmittal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Move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next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step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5387" y="268220"/>
            <a:ext cx="1524007" cy="152400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42290" y="892810"/>
            <a:ext cx="9467850" cy="274955"/>
            <a:chOff x="542290" y="892810"/>
            <a:chExt cx="9467850" cy="274955"/>
          </a:xfrm>
        </p:grpSpPr>
        <p:sp>
          <p:nvSpPr>
            <p:cNvPr id="6" name="object 6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945489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454896" y="262127"/>
                  </a:lnTo>
                  <a:lnTo>
                    <a:pt x="94548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0" y="899160"/>
              <a:ext cx="9455150" cy="262255"/>
            </a:xfrm>
            <a:custGeom>
              <a:avLst/>
              <a:gdLst/>
              <a:ahLst/>
              <a:cxnLst/>
              <a:rect l="l" t="t" r="r" b="b"/>
              <a:pathLst>
                <a:path w="9455150" h="262255">
                  <a:moveTo>
                    <a:pt x="0" y="0"/>
                  </a:moveTo>
                  <a:lnTo>
                    <a:pt x="9454896" y="0"/>
                  </a:lnTo>
                  <a:lnTo>
                    <a:pt x="9454896" y="262127"/>
                  </a:lnTo>
                  <a:lnTo>
                    <a:pt x="0" y="2621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819400" y="1851660"/>
            <a:ext cx="7064488" cy="5006339"/>
            <a:chOff x="2542794" y="1792223"/>
            <a:chExt cx="7064488" cy="500633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2008" y="1792223"/>
              <a:ext cx="6495274" cy="50063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42794" y="3260597"/>
              <a:ext cx="659130" cy="0"/>
            </a:xfrm>
            <a:custGeom>
              <a:avLst/>
              <a:gdLst/>
              <a:ahLst/>
              <a:cxnLst/>
              <a:rect l="l" t="t" r="r" b="b"/>
              <a:pathLst>
                <a:path w="659130">
                  <a:moveTo>
                    <a:pt x="0" y="0"/>
                  </a:moveTo>
                  <a:lnTo>
                    <a:pt x="658622" y="0"/>
                  </a:lnTo>
                </a:path>
              </a:pathLst>
            </a:custGeom>
            <a:ln w="101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0610" y="310818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2" y="0"/>
                  </a:moveTo>
                  <a:lnTo>
                    <a:pt x="0" y="304800"/>
                  </a:lnTo>
                  <a:lnTo>
                    <a:pt x="304800" y="1524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 flipV="1">
              <a:off x="2671700" y="4555109"/>
              <a:ext cx="660400" cy="45719"/>
            </a:xfrm>
            <a:custGeom>
              <a:avLst/>
              <a:gdLst/>
              <a:ahLst/>
              <a:cxnLst/>
              <a:rect l="l" t="t" r="r" b="b"/>
              <a:pathLst>
                <a:path w="370204" h="69214">
                  <a:moveTo>
                    <a:pt x="0" y="0"/>
                  </a:moveTo>
                  <a:lnTo>
                    <a:pt x="370078" y="69138"/>
                  </a:lnTo>
                </a:path>
              </a:pathLst>
            </a:custGeom>
            <a:ln w="101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 rot="20401358">
              <a:off x="3291579" y="4342346"/>
              <a:ext cx="327660" cy="299720"/>
            </a:xfrm>
            <a:custGeom>
              <a:avLst/>
              <a:gdLst/>
              <a:ahLst/>
              <a:cxnLst/>
              <a:rect l="l" t="t" r="r" b="b"/>
              <a:pathLst>
                <a:path w="327660" h="299720">
                  <a:moveTo>
                    <a:pt x="55994" y="0"/>
                  </a:moveTo>
                  <a:lnTo>
                    <a:pt x="0" y="299618"/>
                  </a:lnTo>
                  <a:lnTo>
                    <a:pt x="327609" y="205803"/>
                  </a:lnTo>
                  <a:lnTo>
                    <a:pt x="559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ED14541-7C27-AB91-5474-E3032B3A8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9835" y="393252"/>
            <a:ext cx="72123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Transmittal</a:t>
            </a:r>
            <a:r>
              <a:rPr b="1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Submissions</a:t>
            </a:r>
            <a:r>
              <a:rPr b="1" spc="-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Electronically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438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Bodoni MT Black</vt:lpstr>
      <vt:lpstr>Calibri</vt:lpstr>
      <vt:lpstr>Calibri Light</vt:lpstr>
      <vt:lpstr>Office Theme</vt:lpstr>
      <vt:lpstr>ONLINE TRANSMITTAL PAYMENT PORTAL</vt:lpstr>
      <vt:lpstr>The Online Transmittal Process</vt:lpstr>
      <vt:lpstr>Transmittal Submissions - Electronically</vt:lpstr>
      <vt:lpstr>Transmittal Submissions - Electronically</vt:lpstr>
      <vt:lpstr>PowerPoint Presentation</vt:lpstr>
      <vt:lpstr>Transmittal Submissions - Electronically</vt:lpstr>
      <vt:lpstr>Transmittal Submissions - Electronically</vt:lpstr>
      <vt:lpstr>Transmittal Submissions - Electronically</vt:lpstr>
      <vt:lpstr>Transmittal Submissions - Electronically</vt:lpstr>
      <vt:lpstr>Transmittal Submissions - Electronically</vt:lpstr>
      <vt:lpstr>PowerPoint Presentation</vt:lpstr>
      <vt:lpstr>PowerPoint Presentation</vt:lpstr>
      <vt:lpstr>PowerPoint Presentation</vt:lpstr>
      <vt:lpstr>PowerPoint Presentation</vt:lpstr>
      <vt:lpstr>Transmittal Submissions – Electronically  If everything processes properly, you will receive an email that your Payment &amp; Transmittal have been received.  If you have any Questions or Issues, please contact Edward Gizara, Department Paymaster ga.paymaster@gmail.com (912) 677-3394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Borka</dc:creator>
  <cp:lastModifiedBy>Edward Gizara</cp:lastModifiedBy>
  <cp:revision>17</cp:revision>
  <dcterms:created xsi:type="dcterms:W3CDTF">2025-01-02T23:14:10Z</dcterms:created>
  <dcterms:modified xsi:type="dcterms:W3CDTF">2026-02-23T18:52:42Z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2023-07-06T00:00:00Z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2025-01-02T00:00:00Z</vt:filetime>
  </property>
  <property fmtid="{D5CDD505-2E9C-101B-9397-08002B2CF9AE}" pid="5" name="Producer">
    <vt:lpwstr>Adobe PDF Library 23.3.247</vt:lpwstr>
  </property>
</Properties>
</file>