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72" r:id="rId5"/>
    <p:sldId id="259" r:id="rId6"/>
    <p:sldId id="271" r:id="rId7"/>
    <p:sldId id="260" r:id="rId8"/>
    <p:sldId id="262" r:id="rId9"/>
    <p:sldId id="263" r:id="rId10"/>
    <p:sldId id="264" r:id="rId11"/>
    <p:sldId id="265" r:id="rId12"/>
    <p:sldId id="270" r:id="rId13"/>
    <p:sldId id="269" r:id="rId14"/>
    <p:sldId id="261" r:id="rId15"/>
    <p:sldId id="266" r:id="rId16"/>
    <p:sldId id="267" r:id="rId17"/>
  </p:sldIdLst>
  <p:sldSz cx="18288000" cy="10287000"/>
  <p:notesSz cx="7010400" cy="9296400"/>
  <p:embeddedFontLst>
    <p:embeddedFont>
      <p:font typeface="DM Sans" pitchFamily="2" charset="0"/>
      <p:regular r:id="rId19"/>
      <p:bold r:id="rId20"/>
      <p:italic r:id="rId21"/>
      <p:boldItalic r:id="rId22"/>
    </p:embeddedFont>
    <p:embeddedFont>
      <p:font typeface="DM Sans Bold" charset="0"/>
      <p:regular r:id="rId23"/>
    </p:embeddedFont>
    <p:embeddedFont>
      <p:font typeface="TT Interphase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B"/>
    <a:srgbClr val="FDD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9" d="100"/>
          <a:sy n="79" d="100"/>
        </p:scale>
        <p:origin x="499"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B7225-935F-481C-8DE1-4FC0A7CEED2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2E83BDAD-DEE3-4160-BFC6-F4885F5374FE}">
      <dgm:prSet phldrT="[Text]" custT="1"/>
      <dgm:spPr/>
      <dgm:t>
        <a:bodyPr/>
        <a:lstStyle/>
        <a:p>
          <a:r>
            <a:rPr lang="en-US" sz="3200" dirty="0">
              <a:solidFill>
                <a:schemeClr val="tx1">
                  <a:lumMod val="85000"/>
                  <a:lumOff val="15000"/>
                </a:schemeClr>
              </a:solidFill>
              <a:latin typeface="TT Interphases" panose="020B0604020202020204" charset="0"/>
            </a:rPr>
            <a:t>Life Events/Busy Schedules</a:t>
          </a:r>
        </a:p>
      </dgm:t>
    </dgm:pt>
    <dgm:pt modelId="{075A3B0C-4209-4F73-8B39-25CB9F4F44F3}" type="parTrans" cxnId="{291E12C5-86F3-47F8-B36E-4FFF6082C334}">
      <dgm:prSet/>
      <dgm:spPr/>
      <dgm:t>
        <a:bodyPr/>
        <a:lstStyle/>
        <a:p>
          <a:endParaRPr lang="en-US"/>
        </a:p>
      </dgm:t>
    </dgm:pt>
    <dgm:pt modelId="{AFDA4070-4FA9-4EB4-B8F0-F5AF219A9877}" type="sibTrans" cxnId="{291E12C5-86F3-47F8-B36E-4FFF6082C334}">
      <dgm:prSet/>
      <dgm:spPr/>
      <dgm:t>
        <a:bodyPr/>
        <a:lstStyle/>
        <a:p>
          <a:endParaRPr lang="en-US"/>
        </a:p>
      </dgm:t>
    </dgm:pt>
    <dgm:pt modelId="{36EA2DF8-135D-4A1F-9322-3CC7984A39BD}">
      <dgm:prSet phldrT="[Text]" custT="1"/>
      <dgm:spPr/>
      <dgm:t>
        <a:bodyPr/>
        <a:lstStyle/>
        <a:p>
          <a:r>
            <a:rPr lang="en-US" sz="3200" dirty="0">
              <a:solidFill>
                <a:schemeClr val="tx1">
                  <a:lumMod val="85000"/>
                  <a:lumOff val="15000"/>
                </a:schemeClr>
              </a:solidFill>
              <a:latin typeface="TT Interphases" panose="020B0604020202020204" charset="0"/>
            </a:rPr>
            <a:t>Feeling Under Appreciated</a:t>
          </a:r>
        </a:p>
      </dgm:t>
    </dgm:pt>
    <dgm:pt modelId="{46023E16-B5B9-4CD4-833E-F29F04BA4A54}" type="parTrans" cxnId="{27AA9808-6FB8-40F4-B714-90B7878CD8AA}">
      <dgm:prSet/>
      <dgm:spPr/>
      <dgm:t>
        <a:bodyPr/>
        <a:lstStyle/>
        <a:p>
          <a:endParaRPr lang="en-US"/>
        </a:p>
      </dgm:t>
    </dgm:pt>
    <dgm:pt modelId="{ACCDCFBA-BA09-4F4C-9739-CAEE455FCF4C}" type="sibTrans" cxnId="{27AA9808-6FB8-40F4-B714-90B7878CD8AA}">
      <dgm:prSet/>
      <dgm:spPr/>
      <dgm:t>
        <a:bodyPr/>
        <a:lstStyle/>
        <a:p>
          <a:endParaRPr lang="en-US"/>
        </a:p>
      </dgm:t>
    </dgm:pt>
    <dgm:pt modelId="{EB04A9DE-DE8B-46E7-B106-AC6FAEEFE1BF}">
      <dgm:prSet phldrT="[Text]" custT="1"/>
      <dgm:spPr/>
      <dgm:t>
        <a:bodyPr/>
        <a:lstStyle/>
        <a:p>
          <a:r>
            <a:rPr lang="en-US" sz="3200" dirty="0">
              <a:solidFill>
                <a:schemeClr val="tx1">
                  <a:lumMod val="85000"/>
                  <a:lumOff val="15000"/>
                </a:schemeClr>
              </a:solidFill>
              <a:latin typeface="TT Interphases" panose="020B0604020202020204" charset="0"/>
            </a:rPr>
            <a:t>Unpleasant Experience</a:t>
          </a:r>
        </a:p>
      </dgm:t>
    </dgm:pt>
    <dgm:pt modelId="{C54C02D7-2C52-4113-BAB1-81C0A29D5959}" type="parTrans" cxnId="{6ABC78E7-4F1B-48FB-8BF0-7774B8B47378}">
      <dgm:prSet/>
      <dgm:spPr/>
      <dgm:t>
        <a:bodyPr/>
        <a:lstStyle/>
        <a:p>
          <a:endParaRPr lang="en-US"/>
        </a:p>
      </dgm:t>
    </dgm:pt>
    <dgm:pt modelId="{150D6F2A-97F1-4FAB-9886-7D8D95FE5497}" type="sibTrans" cxnId="{6ABC78E7-4F1B-48FB-8BF0-7774B8B47378}">
      <dgm:prSet/>
      <dgm:spPr/>
      <dgm:t>
        <a:bodyPr/>
        <a:lstStyle/>
        <a:p>
          <a:endParaRPr lang="en-US"/>
        </a:p>
      </dgm:t>
    </dgm:pt>
    <dgm:pt modelId="{BBB4CE06-7F90-475A-A55B-252986ADECCC}">
      <dgm:prSet phldrT="[Text]" custT="1"/>
      <dgm:spPr/>
      <dgm:t>
        <a:bodyPr/>
        <a:lstStyle/>
        <a:p>
          <a:r>
            <a:rPr lang="en-US" sz="3200" dirty="0">
              <a:solidFill>
                <a:schemeClr val="tx1">
                  <a:lumMod val="85000"/>
                  <a:lumOff val="15000"/>
                </a:schemeClr>
              </a:solidFill>
              <a:latin typeface="TT Interphases" panose="020B0604020202020204" charset="0"/>
            </a:rPr>
            <a:t>Loss of Interest</a:t>
          </a:r>
        </a:p>
      </dgm:t>
    </dgm:pt>
    <dgm:pt modelId="{5E65CED3-1DE8-45E2-83FB-6D4B7B3E102F}" type="parTrans" cxnId="{CF8CEB1B-3E5A-4922-A884-A39B7AD363A9}">
      <dgm:prSet/>
      <dgm:spPr/>
      <dgm:t>
        <a:bodyPr/>
        <a:lstStyle/>
        <a:p>
          <a:endParaRPr lang="en-US"/>
        </a:p>
      </dgm:t>
    </dgm:pt>
    <dgm:pt modelId="{C55C1215-2ACB-4CEC-A88F-C244ADC4AF23}" type="sibTrans" cxnId="{CF8CEB1B-3E5A-4922-A884-A39B7AD363A9}">
      <dgm:prSet/>
      <dgm:spPr/>
      <dgm:t>
        <a:bodyPr/>
        <a:lstStyle/>
        <a:p>
          <a:endParaRPr lang="en-US"/>
        </a:p>
      </dgm:t>
    </dgm:pt>
    <dgm:pt modelId="{22ECA0B8-3291-400B-996E-5D8D9033478E}">
      <dgm:prSet phldrT="[Text]" custT="1"/>
      <dgm:spPr/>
      <dgm:t>
        <a:bodyPr/>
        <a:lstStyle/>
        <a:p>
          <a:r>
            <a:rPr lang="en-US" sz="3200" dirty="0">
              <a:solidFill>
                <a:schemeClr val="tx1">
                  <a:lumMod val="85000"/>
                  <a:lumOff val="15000"/>
                </a:schemeClr>
              </a:solidFill>
              <a:latin typeface="TT Interphases" panose="020B0604020202020204" charset="0"/>
            </a:rPr>
            <a:t>Burnout</a:t>
          </a:r>
        </a:p>
      </dgm:t>
    </dgm:pt>
    <dgm:pt modelId="{001D5578-D6C7-4124-9287-3C7F0D0B2DFF}" type="parTrans" cxnId="{CAD6E820-D9B2-4FD3-9A73-DB0C04E5D3AA}">
      <dgm:prSet/>
      <dgm:spPr/>
      <dgm:t>
        <a:bodyPr/>
        <a:lstStyle/>
        <a:p>
          <a:endParaRPr lang="en-US"/>
        </a:p>
      </dgm:t>
    </dgm:pt>
    <dgm:pt modelId="{63479B9E-5513-44FA-B59B-E3C6D1EACCAB}" type="sibTrans" cxnId="{CAD6E820-D9B2-4FD3-9A73-DB0C04E5D3AA}">
      <dgm:prSet/>
      <dgm:spPr/>
      <dgm:t>
        <a:bodyPr/>
        <a:lstStyle/>
        <a:p>
          <a:endParaRPr lang="en-US"/>
        </a:p>
      </dgm:t>
    </dgm:pt>
    <dgm:pt modelId="{2E148949-117A-4F09-A7C7-50FDCAA4E4D5}" type="pres">
      <dgm:prSet presAssocID="{D28B7225-935F-481C-8DE1-4FC0A7CEED2B}" presName="Name0" presStyleCnt="0">
        <dgm:presLayoutVars>
          <dgm:dir/>
          <dgm:resizeHandles val="exact"/>
        </dgm:presLayoutVars>
      </dgm:prSet>
      <dgm:spPr/>
    </dgm:pt>
    <dgm:pt modelId="{A8D17686-E67D-4BAB-9BA3-9EA3F8F3F393}" type="pres">
      <dgm:prSet presAssocID="{D28B7225-935F-481C-8DE1-4FC0A7CEED2B}" presName="cycle" presStyleCnt="0"/>
      <dgm:spPr/>
    </dgm:pt>
    <dgm:pt modelId="{105908BD-E0DC-47F2-91B2-BE5F9C350D95}" type="pres">
      <dgm:prSet presAssocID="{2E83BDAD-DEE3-4160-BFC6-F4885F5374FE}" presName="nodeFirstNode" presStyleLbl="node1" presStyleIdx="0" presStyleCnt="5">
        <dgm:presLayoutVars>
          <dgm:bulletEnabled val="1"/>
        </dgm:presLayoutVars>
      </dgm:prSet>
      <dgm:spPr/>
    </dgm:pt>
    <dgm:pt modelId="{74FC78BE-F8AA-442B-B1D1-E5AA69F85BFB}" type="pres">
      <dgm:prSet presAssocID="{AFDA4070-4FA9-4EB4-B8F0-F5AF219A9877}" presName="sibTransFirstNode" presStyleLbl="bgShp" presStyleIdx="0" presStyleCnt="1"/>
      <dgm:spPr/>
    </dgm:pt>
    <dgm:pt modelId="{1FF4B267-9584-4280-90C8-5F8B7F88C69C}" type="pres">
      <dgm:prSet presAssocID="{36EA2DF8-135D-4A1F-9322-3CC7984A39BD}" presName="nodeFollowingNodes" presStyleLbl="node1" presStyleIdx="1" presStyleCnt="5">
        <dgm:presLayoutVars>
          <dgm:bulletEnabled val="1"/>
        </dgm:presLayoutVars>
      </dgm:prSet>
      <dgm:spPr/>
    </dgm:pt>
    <dgm:pt modelId="{B7695F86-4C2D-441E-BAF2-93CD4FBD496C}" type="pres">
      <dgm:prSet presAssocID="{EB04A9DE-DE8B-46E7-B106-AC6FAEEFE1BF}" presName="nodeFollowingNodes" presStyleLbl="node1" presStyleIdx="2" presStyleCnt="5">
        <dgm:presLayoutVars>
          <dgm:bulletEnabled val="1"/>
        </dgm:presLayoutVars>
      </dgm:prSet>
      <dgm:spPr/>
    </dgm:pt>
    <dgm:pt modelId="{FF8F064C-22A0-4B76-BE7A-0D4ED8ACF8BA}" type="pres">
      <dgm:prSet presAssocID="{BBB4CE06-7F90-475A-A55B-252986ADECCC}" presName="nodeFollowingNodes" presStyleLbl="node1" presStyleIdx="3" presStyleCnt="5">
        <dgm:presLayoutVars>
          <dgm:bulletEnabled val="1"/>
        </dgm:presLayoutVars>
      </dgm:prSet>
      <dgm:spPr/>
    </dgm:pt>
    <dgm:pt modelId="{8D798C9D-6DA4-4538-8C8A-8EE15EF35424}" type="pres">
      <dgm:prSet presAssocID="{22ECA0B8-3291-400B-996E-5D8D9033478E}" presName="nodeFollowingNodes" presStyleLbl="node1" presStyleIdx="4" presStyleCnt="5">
        <dgm:presLayoutVars>
          <dgm:bulletEnabled val="1"/>
        </dgm:presLayoutVars>
      </dgm:prSet>
      <dgm:spPr/>
    </dgm:pt>
  </dgm:ptLst>
  <dgm:cxnLst>
    <dgm:cxn modelId="{27AA9808-6FB8-40F4-B714-90B7878CD8AA}" srcId="{D28B7225-935F-481C-8DE1-4FC0A7CEED2B}" destId="{36EA2DF8-135D-4A1F-9322-3CC7984A39BD}" srcOrd="1" destOrd="0" parTransId="{46023E16-B5B9-4CD4-833E-F29F04BA4A54}" sibTransId="{ACCDCFBA-BA09-4F4C-9739-CAEE455FCF4C}"/>
    <dgm:cxn modelId="{CF8CEB1B-3E5A-4922-A884-A39B7AD363A9}" srcId="{D28B7225-935F-481C-8DE1-4FC0A7CEED2B}" destId="{BBB4CE06-7F90-475A-A55B-252986ADECCC}" srcOrd="3" destOrd="0" parTransId="{5E65CED3-1DE8-45E2-83FB-6D4B7B3E102F}" sibTransId="{C55C1215-2ACB-4CEC-A88F-C244ADC4AF23}"/>
    <dgm:cxn modelId="{CAD6E820-D9B2-4FD3-9A73-DB0C04E5D3AA}" srcId="{D28B7225-935F-481C-8DE1-4FC0A7CEED2B}" destId="{22ECA0B8-3291-400B-996E-5D8D9033478E}" srcOrd="4" destOrd="0" parTransId="{001D5578-D6C7-4124-9287-3C7F0D0B2DFF}" sibTransId="{63479B9E-5513-44FA-B59B-E3C6D1EACCAB}"/>
    <dgm:cxn modelId="{BD68162C-907A-4FFB-8337-A0A009373691}" type="presOf" srcId="{BBB4CE06-7F90-475A-A55B-252986ADECCC}" destId="{FF8F064C-22A0-4B76-BE7A-0D4ED8ACF8BA}" srcOrd="0" destOrd="0" presId="urn:microsoft.com/office/officeart/2005/8/layout/cycle3"/>
    <dgm:cxn modelId="{601DE960-9B92-4B6A-90B1-B305C9C886F7}" type="presOf" srcId="{AFDA4070-4FA9-4EB4-B8F0-F5AF219A9877}" destId="{74FC78BE-F8AA-442B-B1D1-E5AA69F85BFB}" srcOrd="0" destOrd="0" presId="urn:microsoft.com/office/officeart/2005/8/layout/cycle3"/>
    <dgm:cxn modelId="{748AED82-B1F0-44F4-A5EC-2247B00BA1FC}" type="presOf" srcId="{2E83BDAD-DEE3-4160-BFC6-F4885F5374FE}" destId="{105908BD-E0DC-47F2-91B2-BE5F9C350D95}" srcOrd="0" destOrd="0" presId="urn:microsoft.com/office/officeart/2005/8/layout/cycle3"/>
    <dgm:cxn modelId="{E631A19A-9F80-4F6C-9639-48FEF597755B}" type="presOf" srcId="{36EA2DF8-135D-4A1F-9322-3CC7984A39BD}" destId="{1FF4B267-9584-4280-90C8-5F8B7F88C69C}" srcOrd="0" destOrd="0" presId="urn:microsoft.com/office/officeart/2005/8/layout/cycle3"/>
    <dgm:cxn modelId="{0614ACA0-6D38-4051-9E38-E3164FB71472}" type="presOf" srcId="{D28B7225-935F-481C-8DE1-4FC0A7CEED2B}" destId="{2E148949-117A-4F09-A7C7-50FDCAA4E4D5}" srcOrd="0" destOrd="0" presId="urn:microsoft.com/office/officeart/2005/8/layout/cycle3"/>
    <dgm:cxn modelId="{291E12C5-86F3-47F8-B36E-4FFF6082C334}" srcId="{D28B7225-935F-481C-8DE1-4FC0A7CEED2B}" destId="{2E83BDAD-DEE3-4160-BFC6-F4885F5374FE}" srcOrd="0" destOrd="0" parTransId="{075A3B0C-4209-4F73-8B39-25CB9F4F44F3}" sibTransId="{AFDA4070-4FA9-4EB4-B8F0-F5AF219A9877}"/>
    <dgm:cxn modelId="{FCFA9EE1-AD20-40BB-8756-0A50F4B4CBD9}" type="presOf" srcId="{22ECA0B8-3291-400B-996E-5D8D9033478E}" destId="{8D798C9D-6DA4-4538-8C8A-8EE15EF35424}" srcOrd="0" destOrd="0" presId="urn:microsoft.com/office/officeart/2005/8/layout/cycle3"/>
    <dgm:cxn modelId="{6ABC78E7-4F1B-48FB-8BF0-7774B8B47378}" srcId="{D28B7225-935F-481C-8DE1-4FC0A7CEED2B}" destId="{EB04A9DE-DE8B-46E7-B106-AC6FAEEFE1BF}" srcOrd="2" destOrd="0" parTransId="{C54C02D7-2C52-4113-BAB1-81C0A29D5959}" sibTransId="{150D6F2A-97F1-4FAB-9886-7D8D95FE5497}"/>
    <dgm:cxn modelId="{1DEB8FF6-09FD-475A-AFDE-7B30B6DC62F8}" type="presOf" srcId="{EB04A9DE-DE8B-46E7-B106-AC6FAEEFE1BF}" destId="{B7695F86-4C2D-441E-BAF2-93CD4FBD496C}" srcOrd="0" destOrd="0" presId="urn:microsoft.com/office/officeart/2005/8/layout/cycle3"/>
    <dgm:cxn modelId="{9843FD4B-4C72-4A0B-BDA5-673A2B322C51}" type="presParOf" srcId="{2E148949-117A-4F09-A7C7-50FDCAA4E4D5}" destId="{A8D17686-E67D-4BAB-9BA3-9EA3F8F3F393}" srcOrd="0" destOrd="0" presId="urn:microsoft.com/office/officeart/2005/8/layout/cycle3"/>
    <dgm:cxn modelId="{A12F0833-1310-457C-BEFB-FCFB30E12D6C}" type="presParOf" srcId="{A8D17686-E67D-4BAB-9BA3-9EA3F8F3F393}" destId="{105908BD-E0DC-47F2-91B2-BE5F9C350D95}" srcOrd="0" destOrd="0" presId="urn:microsoft.com/office/officeart/2005/8/layout/cycle3"/>
    <dgm:cxn modelId="{272BCC9D-9AEE-4C92-8519-335E9A9C076C}" type="presParOf" srcId="{A8D17686-E67D-4BAB-9BA3-9EA3F8F3F393}" destId="{74FC78BE-F8AA-442B-B1D1-E5AA69F85BFB}" srcOrd="1" destOrd="0" presId="urn:microsoft.com/office/officeart/2005/8/layout/cycle3"/>
    <dgm:cxn modelId="{B1EFEE7F-DD04-45C4-BDC4-5A478A962655}" type="presParOf" srcId="{A8D17686-E67D-4BAB-9BA3-9EA3F8F3F393}" destId="{1FF4B267-9584-4280-90C8-5F8B7F88C69C}" srcOrd="2" destOrd="0" presId="urn:microsoft.com/office/officeart/2005/8/layout/cycle3"/>
    <dgm:cxn modelId="{7C835D3E-CC06-4878-9953-6F9084F27B05}" type="presParOf" srcId="{A8D17686-E67D-4BAB-9BA3-9EA3F8F3F393}" destId="{B7695F86-4C2D-441E-BAF2-93CD4FBD496C}" srcOrd="3" destOrd="0" presId="urn:microsoft.com/office/officeart/2005/8/layout/cycle3"/>
    <dgm:cxn modelId="{6E8A6D3D-04E3-4200-940E-CEB214033EBB}" type="presParOf" srcId="{A8D17686-E67D-4BAB-9BA3-9EA3F8F3F393}" destId="{FF8F064C-22A0-4B76-BE7A-0D4ED8ACF8BA}" srcOrd="4" destOrd="0" presId="urn:microsoft.com/office/officeart/2005/8/layout/cycle3"/>
    <dgm:cxn modelId="{EB62ACB2-CA27-463F-9C9D-F2C446B8D4B6}" type="presParOf" srcId="{A8D17686-E67D-4BAB-9BA3-9EA3F8F3F393}" destId="{8D798C9D-6DA4-4538-8C8A-8EE15EF3542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C78BE-F8AA-442B-B1D1-E5AA69F85BFB}">
      <dsp:nvSpPr>
        <dsp:cNvPr id="0" name=""/>
        <dsp:cNvSpPr/>
      </dsp:nvSpPr>
      <dsp:spPr>
        <a:xfrm>
          <a:off x="2081682" y="-52184"/>
          <a:ext cx="8028635" cy="8028635"/>
        </a:xfrm>
        <a:prstGeom prst="circularArrow">
          <a:avLst>
            <a:gd name="adj1" fmla="val 5544"/>
            <a:gd name="adj2" fmla="val 330680"/>
            <a:gd name="adj3" fmla="val 13718842"/>
            <a:gd name="adj4" fmla="val 1742080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908BD-E0DC-47F2-91B2-BE5F9C350D95}">
      <dsp:nvSpPr>
        <dsp:cNvPr id="0" name=""/>
        <dsp:cNvSpPr/>
      </dsp:nvSpPr>
      <dsp:spPr>
        <a:xfrm>
          <a:off x="4170164" y="4293"/>
          <a:ext cx="3851671" cy="19258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85000"/>
                  <a:lumOff val="15000"/>
                </a:schemeClr>
              </a:solidFill>
              <a:latin typeface="TT Interphases" panose="020B0604020202020204" charset="0"/>
            </a:rPr>
            <a:t>Life Events/Busy Schedules</a:t>
          </a:r>
        </a:p>
      </dsp:txBody>
      <dsp:txXfrm>
        <a:off x="4264176" y="98305"/>
        <a:ext cx="3663647" cy="1737811"/>
      </dsp:txXfrm>
    </dsp:sp>
    <dsp:sp modelId="{1FF4B267-9584-4280-90C8-5F8B7F88C69C}">
      <dsp:nvSpPr>
        <dsp:cNvPr id="0" name=""/>
        <dsp:cNvSpPr/>
      </dsp:nvSpPr>
      <dsp:spPr>
        <a:xfrm>
          <a:off x="7426320" y="2370029"/>
          <a:ext cx="3851671" cy="19258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85000"/>
                  <a:lumOff val="15000"/>
                </a:schemeClr>
              </a:solidFill>
              <a:latin typeface="TT Interphases" panose="020B0604020202020204" charset="0"/>
            </a:rPr>
            <a:t>Feeling Under Appreciated</a:t>
          </a:r>
        </a:p>
      </dsp:txBody>
      <dsp:txXfrm>
        <a:off x="7520332" y="2464041"/>
        <a:ext cx="3663647" cy="1737811"/>
      </dsp:txXfrm>
    </dsp:sp>
    <dsp:sp modelId="{B7695F86-4C2D-441E-BAF2-93CD4FBD496C}">
      <dsp:nvSpPr>
        <dsp:cNvPr id="0" name=""/>
        <dsp:cNvSpPr/>
      </dsp:nvSpPr>
      <dsp:spPr>
        <a:xfrm>
          <a:off x="6182579" y="6197870"/>
          <a:ext cx="3851671" cy="19258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85000"/>
                  <a:lumOff val="15000"/>
                </a:schemeClr>
              </a:solidFill>
              <a:latin typeface="TT Interphases" panose="020B0604020202020204" charset="0"/>
            </a:rPr>
            <a:t>Unpleasant Experience</a:t>
          </a:r>
        </a:p>
      </dsp:txBody>
      <dsp:txXfrm>
        <a:off x="6276591" y="6291882"/>
        <a:ext cx="3663647" cy="1737811"/>
      </dsp:txXfrm>
    </dsp:sp>
    <dsp:sp modelId="{FF8F064C-22A0-4B76-BE7A-0D4ED8ACF8BA}">
      <dsp:nvSpPr>
        <dsp:cNvPr id="0" name=""/>
        <dsp:cNvSpPr/>
      </dsp:nvSpPr>
      <dsp:spPr>
        <a:xfrm>
          <a:off x="2157748" y="6197870"/>
          <a:ext cx="3851671" cy="19258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85000"/>
                  <a:lumOff val="15000"/>
                </a:schemeClr>
              </a:solidFill>
              <a:latin typeface="TT Interphases" panose="020B0604020202020204" charset="0"/>
            </a:rPr>
            <a:t>Loss of Interest</a:t>
          </a:r>
        </a:p>
      </dsp:txBody>
      <dsp:txXfrm>
        <a:off x="2251760" y="6291882"/>
        <a:ext cx="3663647" cy="1737811"/>
      </dsp:txXfrm>
    </dsp:sp>
    <dsp:sp modelId="{8D798C9D-6DA4-4538-8C8A-8EE15EF35424}">
      <dsp:nvSpPr>
        <dsp:cNvPr id="0" name=""/>
        <dsp:cNvSpPr/>
      </dsp:nvSpPr>
      <dsp:spPr>
        <a:xfrm>
          <a:off x="914007" y="2370029"/>
          <a:ext cx="3851671" cy="192583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85000"/>
                  <a:lumOff val="15000"/>
                </a:schemeClr>
              </a:solidFill>
              <a:latin typeface="TT Interphases" panose="020B0604020202020204" charset="0"/>
            </a:rPr>
            <a:t>Burnout</a:t>
          </a:r>
        </a:p>
      </dsp:txBody>
      <dsp:txXfrm>
        <a:off x="1008019" y="2464041"/>
        <a:ext cx="3663647" cy="17378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7C2A73-E832-4211-9E05-A2EFE72476E1}" type="datetimeFigureOut">
              <a:rPr lang="en-US" smtClean="0"/>
              <a:t>1/15/2026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E62DA-8221-41A0-AD3D-82EF30A02D4B}" type="slidenum">
              <a:rPr lang="en-US" smtClean="0"/>
              <a:t>‹#›</a:t>
            </a:fld>
            <a:endParaRPr lang="en-US" dirty="0"/>
          </a:p>
        </p:txBody>
      </p:sp>
    </p:spTree>
    <p:extLst>
      <p:ext uri="{BB962C8B-B14F-4D97-AF65-F5344CB8AC3E}">
        <p14:creationId xmlns:p14="http://schemas.microsoft.com/office/powerpoint/2010/main" val="218297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2024-25 1798 – Avs  Question for the audience – Name three leadership qualities you bring to the Young Marines- write them down and circle the MOST important to </a:t>
            </a:r>
            <a:r>
              <a:rPr lang="en-US"/>
              <a:t>you. </a:t>
            </a:r>
            <a:r>
              <a:rPr lang="en-US" dirty="0"/>
              <a:t>The average volunteer hour is worth 34.79. check your state for the actual amount independentsector.org</a:t>
            </a:r>
          </a:p>
        </p:txBody>
      </p:sp>
      <p:sp>
        <p:nvSpPr>
          <p:cNvPr id="4" name="Slide Number Placeholder 3"/>
          <p:cNvSpPr>
            <a:spLocks noGrp="1"/>
          </p:cNvSpPr>
          <p:nvPr>
            <p:ph type="sldNum" sz="quarter" idx="5"/>
          </p:nvPr>
        </p:nvSpPr>
        <p:spPr/>
        <p:txBody>
          <a:bodyPr/>
          <a:lstStyle/>
          <a:p>
            <a:fld id="{F4DE62DA-8221-41A0-AD3D-82EF30A02D4B}" type="slidenum">
              <a:rPr lang="en-US" smtClean="0"/>
              <a:t>2</a:t>
            </a:fld>
            <a:endParaRPr lang="en-US" dirty="0"/>
          </a:p>
        </p:txBody>
      </p:sp>
    </p:spTree>
    <p:extLst>
      <p:ext uri="{BB962C8B-B14F-4D97-AF65-F5344CB8AC3E}">
        <p14:creationId xmlns:p14="http://schemas.microsoft.com/office/powerpoint/2010/main" val="73606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C5EFD-08C2-1ACC-E2DE-A61348507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DE1E3-6DA2-706C-EC99-256F89B80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E810C-A31F-D8F5-D4B1-481B61B2AD71}"/>
              </a:ext>
            </a:extLst>
          </p:cNvPr>
          <p:cNvSpPr>
            <a:spLocks noGrp="1"/>
          </p:cNvSpPr>
          <p:nvPr>
            <p:ph type="body" idx="1"/>
          </p:nvPr>
        </p:nvSpPr>
        <p:spPr/>
        <p:txBody>
          <a:bodyPr/>
          <a:lstStyle/>
          <a:p>
            <a:r>
              <a:rPr lang="en-US" dirty="0"/>
              <a:t>Other  reasons people quit – reality vs expectation differences, veteran vols have an insiders group and new folks are not invited or welcome, suggestions ignored, atmosphere is impersonal, tense or cold, physical environment did not support the efforts, no one smiled a them and #1 they were underutilized</a:t>
            </a:r>
          </a:p>
        </p:txBody>
      </p:sp>
      <p:sp>
        <p:nvSpPr>
          <p:cNvPr id="4" name="Slide Number Placeholder 3">
            <a:extLst>
              <a:ext uri="{FF2B5EF4-FFF2-40B4-BE49-F238E27FC236}">
                <a16:creationId xmlns:a16="http://schemas.microsoft.com/office/drawing/2014/main" id="{20F45F99-5827-B768-7489-267F8265423B}"/>
              </a:ext>
            </a:extLst>
          </p:cNvPr>
          <p:cNvSpPr>
            <a:spLocks noGrp="1"/>
          </p:cNvSpPr>
          <p:nvPr>
            <p:ph type="sldNum" sz="quarter" idx="5"/>
          </p:nvPr>
        </p:nvSpPr>
        <p:spPr/>
        <p:txBody>
          <a:bodyPr/>
          <a:lstStyle/>
          <a:p>
            <a:fld id="{F4DE62DA-8221-41A0-AD3D-82EF30A02D4B}" type="slidenum">
              <a:rPr lang="en-US" smtClean="0"/>
              <a:t>13</a:t>
            </a:fld>
            <a:endParaRPr lang="en-US" dirty="0"/>
          </a:p>
        </p:txBody>
      </p:sp>
    </p:spTree>
    <p:extLst>
      <p:ext uri="{BB962C8B-B14F-4D97-AF65-F5344CB8AC3E}">
        <p14:creationId xmlns:p14="http://schemas.microsoft.com/office/powerpoint/2010/main" val="282336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E62DA-8221-41A0-AD3D-82EF30A02D4B}" type="slidenum">
              <a:rPr lang="en-US" smtClean="0"/>
              <a:t>14</a:t>
            </a:fld>
            <a:endParaRPr lang="en-US" dirty="0"/>
          </a:p>
        </p:txBody>
      </p:sp>
    </p:spTree>
    <p:extLst>
      <p:ext uri="{BB962C8B-B14F-4D97-AF65-F5344CB8AC3E}">
        <p14:creationId xmlns:p14="http://schemas.microsoft.com/office/powerpoint/2010/main" val="405204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 that everyone is a leader and teacher/trainer in an organization. Learning styles relation to training. Invest TIME to increase success.  Today’s leader are influencers. They want to leave a legacy and serve a greater purpose. Teach + develop= Impact!</a:t>
            </a:r>
          </a:p>
        </p:txBody>
      </p:sp>
      <p:sp>
        <p:nvSpPr>
          <p:cNvPr id="4" name="Slide Number Placeholder 3"/>
          <p:cNvSpPr>
            <a:spLocks noGrp="1"/>
          </p:cNvSpPr>
          <p:nvPr>
            <p:ph type="sldNum" sz="quarter" idx="5"/>
          </p:nvPr>
        </p:nvSpPr>
        <p:spPr/>
        <p:txBody>
          <a:bodyPr/>
          <a:lstStyle/>
          <a:p>
            <a:fld id="{F4DE62DA-8221-41A0-AD3D-82EF30A02D4B}" type="slidenum">
              <a:rPr lang="en-US" smtClean="0"/>
              <a:t>15</a:t>
            </a:fld>
            <a:endParaRPr lang="en-US" dirty="0"/>
          </a:p>
        </p:txBody>
      </p:sp>
    </p:spTree>
    <p:extLst>
      <p:ext uri="{BB962C8B-B14F-4D97-AF65-F5344CB8AC3E}">
        <p14:creationId xmlns:p14="http://schemas.microsoft.com/office/powerpoint/2010/main" val="107703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 look back at that list of leadership qualities you possess – building your volunteer planning, recruitment, recognition and retention GOALS</a:t>
            </a:r>
          </a:p>
        </p:txBody>
      </p:sp>
      <p:sp>
        <p:nvSpPr>
          <p:cNvPr id="4" name="Slide Number Placeholder 3"/>
          <p:cNvSpPr>
            <a:spLocks noGrp="1"/>
          </p:cNvSpPr>
          <p:nvPr>
            <p:ph type="sldNum" sz="quarter" idx="5"/>
          </p:nvPr>
        </p:nvSpPr>
        <p:spPr/>
        <p:txBody>
          <a:bodyPr/>
          <a:lstStyle/>
          <a:p>
            <a:fld id="{F4DE62DA-8221-41A0-AD3D-82EF30A02D4B}" type="slidenum">
              <a:rPr lang="en-US" smtClean="0"/>
              <a:t>16</a:t>
            </a:fld>
            <a:endParaRPr lang="en-US" dirty="0"/>
          </a:p>
        </p:txBody>
      </p:sp>
    </p:spTree>
    <p:extLst>
      <p:ext uri="{BB962C8B-B14F-4D97-AF65-F5344CB8AC3E}">
        <p14:creationId xmlns:p14="http://schemas.microsoft.com/office/powerpoint/2010/main" val="278413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3014-6A62-C35E-1DF0-7EF31B39F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38AC8-650C-F43B-9ADE-C28621B55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7AFFE-0AE1-75C3-2152-CC97526833EE}"/>
              </a:ext>
            </a:extLst>
          </p:cNvPr>
          <p:cNvSpPr>
            <a:spLocks noGrp="1"/>
          </p:cNvSpPr>
          <p:nvPr>
            <p:ph type="body" idx="1"/>
          </p:nvPr>
        </p:nvSpPr>
        <p:spPr/>
        <p:txBody>
          <a:bodyPr/>
          <a:lstStyle/>
          <a:p>
            <a:r>
              <a:rPr lang="en-US" dirty="0"/>
              <a:t>Mission – Prepare, train, equip, praise/support/value, learn about their talents, grave to take a break or leave, ask for a commitment, rotate opportunities.  Volunteers are INVESTORS in your organization and address </a:t>
            </a:r>
            <a:r>
              <a:rPr lang="en-US" dirty="0" err="1"/>
              <a:t>tjem</a:t>
            </a:r>
            <a:r>
              <a:rPr lang="en-US" dirty="0"/>
              <a:t> with gratitude.  Ask/Listen to their suggestions for solving problems</a:t>
            </a:r>
          </a:p>
        </p:txBody>
      </p:sp>
      <p:sp>
        <p:nvSpPr>
          <p:cNvPr id="4" name="Slide Number Placeholder 3">
            <a:extLst>
              <a:ext uri="{FF2B5EF4-FFF2-40B4-BE49-F238E27FC236}">
                <a16:creationId xmlns:a16="http://schemas.microsoft.com/office/drawing/2014/main" id="{3D3F23E9-CC01-D7EC-EF43-EE1C0CB7E1DA}"/>
              </a:ext>
            </a:extLst>
          </p:cNvPr>
          <p:cNvSpPr>
            <a:spLocks noGrp="1"/>
          </p:cNvSpPr>
          <p:nvPr>
            <p:ph type="sldNum" sz="quarter" idx="5"/>
          </p:nvPr>
        </p:nvSpPr>
        <p:spPr/>
        <p:txBody>
          <a:bodyPr/>
          <a:lstStyle/>
          <a:p>
            <a:fld id="{F4DE62DA-8221-41A0-AD3D-82EF30A02D4B}" type="slidenum">
              <a:rPr lang="en-US" smtClean="0"/>
              <a:t>4</a:t>
            </a:fld>
            <a:endParaRPr lang="en-US" dirty="0"/>
          </a:p>
        </p:txBody>
      </p:sp>
    </p:spTree>
    <p:extLst>
      <p:ext uri="{BB962C8B-B14F-4D97-AF65-F5344CB8AC3E}">
        <p14:creationId xmlns:p14="http://schemas.microsoft.com/office/powerpoint/2010/main" val="426036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Pandemic - Top states in – Utah, Vermont, Minnesota, Nebraska, Kansas, So Dakota. In Connecticut, Montana, Dc and Oregon the percentage of vol rate is over 35%</a:t>
            </a:r>
          </a:p>
          <a:p>
            <a:r>
              <a:rPr lang="en-US" dirty="0"/>
              <a:t>We must remember the Volunteer Opportunities field is crowded. </a:t>
            </a:r>
          </a:p>
        </p:txBody>
      </p:sp>
      <p:sp>
        <p:nvSpPr>
          <p:cNvPr id="4" name="Slide Number Placeholder 3"/>
          <p:cNvSpPr>
            <a:spLocks noGrp="1"/>
          </p:cNvSpPr>
          <p:nvPr>
            <p:ph type="sldNum" sz="quarter" idx="5"/>
          </p:nvPr>
        </p:nvSpPr>
        <p:spPr/>
        <p:txBody>
          <a:bodyPr/>
          <a:lstStyle/>
          <a:p>
            <a:fld id="{F4DE62DA-8221-41A0-AD3D-82EF30A02D4B}" type="slidenum">
              <a:rPr lang="en-US" smtClean="0"/>
              <a:t>5</a:t>
            </a:fld>
            <a:endParaRPr lang="en-US" dirty="0"/>
          </a:p>
        </p:txBody>
      </p:sp>
    </p:spTree>
    <p:extLst>
      <p:ext uri="{BB962C8B-B14F-4D97-AF65-F5344CB8AC3E}">
        <p14:creationId xmlns:p14="http://schemas.microsoft.com/office/powerpoint/2010/main" val="36344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9FD9-A5C9-8167-C0B6-C2245A3E0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91058-3DB5-BC02-D540-AA563247E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BEBEA-5AFB-8CBF-F96B-B84C9C6E07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18B105-3E1C-9408-79F8-D6F9FE053DDE}"/>
              </a:ext>
            </a:extLst>
          </p:cNvPr>
          <p:cNvSpPr>
            <a:spLocks noGrp="1"/>
          </p:cNvSpPr>
          <p:nvPr>
            <p:ph type="sldNum" sz="quarter" idx="5"/>
          </p:nvPr>
        </p:nvSpPr>
        <p:spPr/>
        <p:txBody>
          <a:bodyPr/>
          <a:lstStyle/>
          <a:p>
            <a:fld id="{F4DE62DA-8221-41A0-AD3D-82EF30A02D4B}" type="slidenum">
              <a:rPr lang="en-US" smtClean="0"/>
              <a:t>6</a:t>
            </a:fld>
            <a:endParaRPr lang="en-US" dirty="0"/>
          </a:p>
        </p:txBody>
      </p:sp>
    </p:spTree>
    <p:extLst>
      <p:ext uri="{BB962C8B-B14F-4D97-AF65-F5344CB8AC3E}">
        <p14:creationId xmlns:p14="http://schemas.microsoft.com/office/powerpoint/2010/main" val="326514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Deloitte report—2024 Workplace volunteer program impact—positive. Experience and connection to employer and colleagues boost their fulfillment and purpose and strengthen their relationship to the community. Improved professional skills, including the fact that an employer provides paid time off to volunteer. This connection to volunteerism has a ripple effect and has led to 90% of employees volunteering in other organizations outside the workplace.</a:t>
            </a:r>
          </a:p>
          <a:p>
            <a:endParaRPr lang="en-US" dirty="0"/>
          </a:p>
        </p:txBody>
      </p:sp>
      <p:sp>
        <p:nvSpPr>
          <p:cNvPr id="4" name="Slide Number Placeholder 3"/>
          <p:cNvSpPr>
            <a:spLocks noGrp="1"/>
          </p:cNvSpPr>
          <p:nvPr>
            <p:ph type="sldNum" sz="quarter" idx="5"/>
          </p:nvPr>
        </p:nvSpPr>
        <p:spPr/>
        <p:txBody>
          <a:bodyPr/>
          <a:lstStyle/>
          <a:p>
            <a:fld id="{F4DE62DA-8221-41A0-AD3D-82EF30A02D4B}" type="slidenum">
              <a:rPr lang="en-US" smtClean="0"/>
              <a:t>7</a:t>
            </a:fld>
            <a:endParaRPr lang="en-US" dirty="0"/>
          </a:p>
        </p:txBody>
      </p:sp>
    </p:spTree>
    <p:extLst>
      <p:ext uri="{BB962C8B-B14F-4D97-AF65-F5344CB8AC3E}">
        <p14:creationId xmlns:p14="http://schemas.microsoft.com/office/powerpoint/2010/main" val="239986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doctrine and program support from Young Marines - Volunteermatch.gov/Idealist  www.volunteer.gov  Independentsector.org, Strategic Volunteer Engagement </a:t>
            </a:r>
          </a:p>
          <a:p>
            <a:r>
              <a:rPr lang="en-US" dirty="0"/>
              <a:t>Social Media, Open House Word of mouth, existing volunteers, nonprofit volunteer centers/websites, AARP </a:t>
            </a:r>
          </a:p>
        </p:txBody>
      </p:sp>
      <p:sp>
        <p:nvSpPr>
          <p:cNvPr id="4" name="Slide Number Placeholder 3"/>
          <p:cNvSpPr>
            <a:spLocks noGrp="1"/>
          </p:cNvSpPr>
          <p:nvPr>
            <p:ph type="sldNum" sz="quarter" idx="5"/>
          </p:nvPr>
        </p:nvSpPr>
        <p:spPr/>
        <p:txBody>
          <a:bodyPr/>
          <a:lstStyle/>
          <a:p>
            <a:fld id="{F4DE62DA-8221-41A0-AD3D-82EF30A02D4B}" type="slidenum">
              <a:rPr lang="en-US" smtClean="0"/>
              <a:t>8</a:t>
            </a:fld>
            <a:endParaRPr lang="en-US" dirty="0"/>
          </a:p>
        </p:txBody>
      </p:sp>
    </p:spTree>
    <p:extLst>
      <p:ext uri="{BB962C8B-B14F-4D97-AF65-F5344CB8AC3E}">
        <p14:creationId xmlns:p14="http://schemas.microsoft.com/office/powerpoint/2010/main" val="248106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 must see &amp; understand of how their contribution affects the lives of those they will be motivated to come back week after week  What jobs do you need filled in your organization</a:t>
            </a:r>
          </a:p>
        </p:txBody>
      </p:sp>
      <p:sp>
        <p:nvSpPr>
          <p:cNvPr id="4" name="Slide Number Placeholder 3"/>
          <p:cNvSpPr>
            <a:spLocks noGrp="1"/>
          </p:cNvSpPr>
          <p:nvPr>
            <p:ph type="sldNum" sz="quarter" idx="5"/>
          </p:nvPr>
        </p:nvSpPr>
        <p:spPr/>
        <p:txBody>
          <a:bodyPr/>
          <a:lstStyle/>
          <a:p>
            <a:fld id="{F4DE62DA-8221-41A0-AD3D-82EF30A02D4B}" type="slidenum">
              <a:rPr lang="en-US" smtClean="0"/>
              <a:t>9</a:t>
            </a:fld>
            <a:endParaRPr lang="en-US" dirty="0"/>
          </a:p>
        </p:txBody>
      </p:sp>
    </p:spTree>
    <p:extLst>
      <p:ext uri="{BB962C8B-B14F-4D97-AF65-F5344CB8AC3E}">
        <p14:creationId xmlns:p14="http://schemas.microsoft.com/office/powerpoint/2010/main" val="138091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 Prepare, train, equip, praise/support/value, learn about their talents, grave to take a break or leave, ask for a commitment, rotate opportunities.  Volunteers are INVESTORS in your organization and address </a:t>
            </a:r>
            <a:r>
              <a:rPr lang="en-US" dirty="0" err="1"/>
              <a:t>tjem</a:t>
            </a:r>
            <a:r>
              <a:rPr lang="en-US" dirty="0"/>
              <a:t> with gratitude.  Ask/Listen to their suggestions for solving problems</a:t>
            </a:r>
          </a:p>
        </p:txBody>
      </p:sp>
      <p:sp>
        <p:nvSpPr>
          <p:cNvPr id="4" name="Slide Number Placeholder 3"/>
          <p:cNvSpPr>
            <a:spLocks noGrp="1"/>
          </p:cNvSpPr>
          <p:nvPr>
            <p:ph type="sldNum" sz="quarter" idx="5"/>
          </p:nvPr>
        </p:nvSpPr>
        <p:spPr/>
        <p:txBody>
          <a:bodyPr/>
          <a:lstStyle/>
          <a:p>
            <a:fld id="{F4DE62DA-8221-41A0-AD3D-82EF30A02D4B}" type="slidenum">
              <a:rPr lang="en-US" smtClean="0"/>
              <a:t>11</a:t>
            </a:fld>
            <a:endParaRPr lang="en-US" dirty="0"/>
          </a:p>
        </p:txBody>
      </p:sp>
    </p:spTree>
    <p:extLst>
      <p:ext uri="{BB962C8B-B14F-4D97-AF65-F5344CB8AC3E}">
        <p14:creationId xmlns:p14="http://schemas.microsoft.com/office/powerpoint/2010/main" val="244017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 activity – Where do you score in motivation  </a:t>
            </a:r>
            <a:r>
              <a:rPr lang="en-US" dirty="0" err="1"/>
              <a:t>mostely</a:t>
            </a:r>
            <a:r>
              <a:rPr lang="en-US" dirty="0"/>
              <a:t> 3-4 – you are doing well – mostly 2’s time to consider changing your practices. Challenge yourself to do something with any of those 1’s</a:t>
            </a:r>
          </a:p>
        </p:txBody>
      </p:sp>
      <p:sp>
        <p:nvSpPr>
          <p:cNvPr id="4" name="Slide Number Placeholder 3"/>
          <p:cNvSpPr>
            <a:spLocks noGrp="1"/>
          </p:cNvSpPr>
          <p:nvPr>
            <p:ph type="sldNum" sz="quarter" idx="5"/>
          </p:nvPr>
        </p:nvSpPr>
        <p:spPr/>
        <p:txBody>
          <a:bodyPr/>
          <a:lstStyle/>
          <a:p>
            <a:fld id="{F4DE62DA-8221-41A0-AD3D-82EF30A02D4B}" type="slidenum">
              <a:rPr lang="en-US" smtClean="0"/>
              <a:t>12</a:t>
            </a:fld>
            <a:endParaRPr lang="en-US" dirty="0"/>
          </a:p>
        </p:txBody>
      </p:sp>
    </p:spTree>
    <p:extLst>
      <p:ext uri="{BB962C8B-B14F-4D97-AF65-F5344CB8AC3E}">
        <p14:creationId xmlns:p14="http://schemas.microsoft.com/office/powerpoint/2010/main" val="291366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66138"/>
            <a:ext cx="20069935" cy="1781674"/>
            <a:chOff x="0" y="0"/>
            <a:chExt cx="6996056" cy="621063"/>
          </a:xfrm>
        </p:grpSpPr>
        <p:sp>
          <p:nvSpPr>
            <p:cNvPr id="3" name="Freeform 3"/>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0000"/>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dirty="0"/>
            </a:p>
          </p:txBody>
        </p:sp>
      </p:grpSp>
      <p:grpSp>
        <p:nvGrpSpPr>
          <p:cNvPr id="5" name="Group 5"/>
          <p:cNvGrpSpPr/>
          <p:nvPr/>
        </p:nvGrpSpPr>
        <p:grpSpPr>
          <a:xfrm>
            <a:off x="1059014" y="6979863"/>
            <a:ext cx="9126864" cy="1329531"/>
            <a:chOff x="0" y="0"/>
            <a:chExt cx="3512462" cy="511668"/>
          </a:xfrm>
        </p:grpSpPr>
        <p:sp>
          <p:nvSpPr>
            <p:cNvPr id="6" name="Freeform 6"/>
            <p:cNvSpPr/>
            <p:nvPr/>
          </p:nvSpPr>
          <p:spPr>
            <a:xfrm>
              <a:off x="0" y="0"/>
              <a:ext cx="3512462" cy="511668"/>
            </a:xfrm>
            <a:custGeom>
              <a:avLst/>
              <a:gdLst/>
              <a:ahLst/>
              <a:cxnLst/>
              <a:rect l="l" t="t" r="r" b="b"/>
              <a:pathLst>
                <a:path w="3512462" h="511668">
                  <a:moveTo>
                    <a:pt x="84826" y="0"/>
                  </a:moveTo>
                  <a:lnTo>
                    <a:pt x="3427637" y="0"/>
                  </a:lnTo>
                  <a:cubicBezTo>
                    <a:pt x="3474484" y="0"/>
                    <a:pt x="3512462" y="37978"/>
                    <a:pt x="3512462" y="84826"/>
                  </a:cubicBezTo>
                  <a:lnTo>
                    <a:pt x="3512462" y="426843"/>
                  </a:lnTo>
                  <a:cubicBezTo>
                    <a:pt x="3512462" y="449340"/>
                    <a:pt x="3503525" y="470915"/>
                    <a:pt x="3487617" y="486823"/>
                  </a:cubicBezTo>
                  <a:cubicBezTo>
                    <a:pt x="3471709" y="502731"/>
                    <a:pt x="3450134" y="511668"/>
                    <a:pt x="3427637" y="511668"/>
                  </a:cubicBezTo>
                  <a:lnTo>
                    <a:pt x="84826" y="511668"/>
                  </a:lnTo>
                  <a:cubicBezTo>
                    <a:pt x="37978" y="511668"/>
                    <a:pt x="0" y="473690"/>
                    <a:pt x="0" y="426843"/>
                  </a:cubicBezTo>
                  <a:lnTo>
                    <a:pt x="0" y="84826"/>
                  </a:lnTo>
                  <a:cubicBezTo>
                    <a:pt x="0" y="62328"/>
                    <a:pt x="8937" y="40753"/>
                    <a:pt x="24845" y="24845"/>
                  </a:cubicBezTo>
                  <a:cubicBezTo>
                    <a:pt x="40753" y="8937"/>
                    <a:pt x="62328" y="0"/>
                    <a:pt x="84826" y="0"/>
                  </a:cubicBezTo>
                  <a:close/>
                </a:path>
              </a:pathLst>
            </a:custGeom>
            <a:solidFill>
              <a:srgbClr val="FBB03B"/>
            </a:solidFill>
            <a:ln cap="rnd">
              <a:noFill/>
              <a:prstDash val="solid"/>
              <a:round/>
            </a:ln>
          </p:spPr>
          <p:txBody>
            <a:bodyPr/>
            <a:lstStyle/>
            <a:p>
              <a:endParaRPr lang="en-US"/>
            </a:p>
          </p:txBody>
        </p:sp>
        <p:sp>
          <p:nvSpPr>
            <p:cNvPr id="7" name="TextBox 7"/>
            <p:cNvSpPr txBox="1"/>
            <p:nvPr/>
          </p:nvSpPr>
          <p:spPr>
            <a:xfrm>
              <a:off x="0" y="-38100"/>
              <a:ext cx="3512462" cy="549768"/>
            </a:xfrm>
            <a:prstGeom prst="rect">
              <a:avLst/>
            </a:prstGeom>
          </p:spPr>
          <p:txBody>
            <a:bodyPr lIns="50800" tIns="50800" rIns="50800" bIns="50800" rtlCol="0" anchor="ctr"/>
            <a:lstStyle/>
            <a:p>
              <a:pPr algn="ctr">
                <a:lnSpc>
                  <a:spcPts val="2520"/>
                </a:lnSpc>
              </a:pPr>
              <a:endParaRPr dirty="0"/>
            </a:p>
          </p:txBody>
        </p:sp>
      </p:grpSp>
      <p:sp>
        <p:nvSpPr>
          <p:cNvPr id="8" name="Freeform 8"/>
          <p:cNvSpPr/>
          <p:nvPr/>
        </p:nvSpPr>
        <p:spPr>
          <a:xfrm flipH="1">
            <a:off x="8315195" y="6979863"/>
            <a:ext cx="3135759" cy="1329531"/>
          </a:xfrm>
          <a:custGeom>
            <a:avLst/>
            <a:gdLst/>
            <a:ahLst/>
            <a:cxnLst/>
            <a:rect l="l" t="t" r="r" b="b"/>
            <a:pathLst>
              <a:path w="3135759" h="1329531">
                <a:moveTo>
                  <a:pt x="3135759" y="0"/>
                </a:moveTo>
                <a:lnTo>
                  <a:pt x="0" y="0"/>
                </a:lnTo>
                <a:lnTo>
                  <a:pt x="0" y="1329531"/>
                </a:lnTo>
                <a:lnTo>
                  <a:pt x="3135759" y="1329531"/>
                </a:lnTo>
                <a:lnTo>
                  <a:pt x="3135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1059014" y="1028700"/>
            <a:ext cx="16230600" cy="759934"/>
            <a:chOff x="0" y="0"/>
            <a:chExt cx="5657725" cy="264901"/>
          </a:xfrm>
        </p:grpSpPr>
        <p:sp>
          <p:nvSpPr>
            <p:cNvPr id="10" name="Freeform 10"/>
            <p:cNvSpPr/>
            <p:nvPr/>
          </p:nvSpPr>
          <p:spPr>
            <a:xfrm>
              <a:off x="0" y="0"/>
              <a:ext cx="5657726" cy="264901"/>
            </a:xfrm>
            <a:custGeom>
              <a:avLst/>
              <a:gdLst/>
              <a:ahLst/>
              <a:cxnLst/>
              <a:rect l="l" t="t" r="r" b="b"/>
              <a:pathLst>
                <a:path w="5657726" h="264901">
                  <a:moveTo>
                    <a:pt x="47700" y="0"/>
                  </a:moveTo>
                  <a:lnTo>
                    <a:pt x="5610026" y="0"/>
                  </a:lnTo>
                  <a:cubicBezTo>
                    <a:pt x="5622677" y="0"/>
                    <a:pt x="5634809" y="5025"/>
                    <a:pt x="5643755" y="13971"/>
                  </a:cubicBezTo>
                  <a:cubicBezTo>
                    <a:pt x="5652700" y="22916"/>
                    <a:pt x="5657726" y="35049"/>
                    <a:pt x="5657726" y="47700"/>
                  </a:cubicBezTo>
                  <a:lnTo>
                    <a:pt x="5657726" y="217201"/>
                  </a:lnTo>
                  <a:cubicBezTo>
                    <a:pt x="5657726" y="229852"/>
                    <a:pt x="5652700" y="241984"/>
                    <a:pt x="5643755" y="250930"/>
                  </a:cubicBezTo>
                  <a:cubicBezTo>
                    <a:pt x="5634809" y="259875"/>
                    <a:pt x="5622677" y="264901"/>
                    <a:pt x="5610026" y="264901"/>
                  </a:cubicBezTo>
                  <a:lnTo>
                    <a:pt x="47700" y="264901"/>
                  </a:lnTo>
                  <a:cubicBezTo>
                    <a:pt x="35049" y="264901"/>
                    <a:pt x="22916" y="259875"/>
                    <a:pt x="13971" y="250930"/>
                  </a:cubicBezTo>
                  <a:cubicBezTo>
                    <a:pt x="5025" y="241984"/>
                    <a:pt x="0" y="229852"/>
                    <a:pt x="0" y="217201"/>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11" name="TextBox 11"/>
            <p:cNvSpPr txBox="1"/>
            <p:nvPr/>
          </p:nvSpPr>
          <p:spPr>
            <a:xfrm>
              <a:off x="0" y="-38100"/>
              <a:ext cx="5657725" cy="303001"/>
            </a:xfrm>
            <a:prstGeom prst="rect">
              <a:avLst/>
            </a:prstGeom>
          </p:spPr>
          <p:txBody>
            <a:bodyPr lIns="50800" tIns="50800" rIns="50800" bIns="50800" rtlCol="0" anchor="ctr"/>
            <a:lstStyle/>
            <a:p>
              <a:pPr algn="ctr">
                <a:lnSpc>
                  <a:spcPts val="2520"/>
                </a:lnSpc>
              </a:pPr>
              <a:endParaRPr dirty="0"/>
            </a:p>
          </p:txBody>
        </p:sp>
      </p:grpSp>
      <p:sp>
        <p:nvSpPr>
          <p:cNvPr id="14" name="TextBox 14"/>
          <p:cNvSpPr txBox="1"/>
          <p:nvPr/>
        </p:nvSpPr>
        <p:spPr>
          <a:xfrm>
            <a:off x="777880" y="2363537"/>
            <a:ext cx="10486302" cy="4202754"/>
          </a:xfrm>
          <a:prstGeom prst="rect">
            <a:avLst/>
          </a:prstGeom>
        </p:spPr>
        <p:txBody>
          <a:bodyPr lIns="0" tIns="0" rIns="0" bIns="0" rtlCol="0" anchor="t">
            <a:spAutoFit/>
          </a:bodyPr>
          <a:lstStyle/>
          <a:p>
            <a:pPr algn="ctr">
              <a:lnSpc>
                <a:spcPts val="10754"/>
              </a:lnSpc>
            </a:pPr>
            <a:r>
              <a:rPr lang="en-US" sz="10754" b="1" dirty="0">
                <a:solidFill>
                  <a:srgbClr val="FF0000"/>
                </a:solidFill>
                <a:latin typeface="DM Sans Bold"/>
                <a:ea typeface="DM Sans Bold"/>
                <a:cs typeface="DM Sans Bold"/>
                <a:sym typeface="DM Sans Bold"/>
              </a:rPr>
              <a:t>Recruiting</a:t>
            </a:r>
          </a:p>
          <a:p>
            <a:pPr algn="ctr">
              <a:lnSpc>
                <a:spcPts val="10754"/>
              </a:lnSpc>
            </a:pPr>
            <a:r>
              <a:rPr lang="en-US" sz="10754" b="1" dirty="0">
                <a:solidFill>
                  <a:srgbClr val="FF0000"/>
                </a:solidFill>
                <a:latin typeface="DM Sans Bold"/>
                <a:ea typeface="DM Sans Bold"/>
                <a:cs typeface="DM Sans Bold"/>
                <a:sym typeface="DM Sans Bold"/>
              </a:rPr>
              <a:t>Volunteerism</a:t>
            </a:r>
          </a:p>
          <a:p>
            <a:pPr algn="ctr">
              <a:lnSpc>
                <a:spcPts val="10754"/>
              </a:lnSpc>
            </a:pPr>
            <a:r>
              <a:rPr lang="en-US" sz="10754" b="1" dirty="0">
                <a:solidFill>
                  <a:srgbClr val="FF0000"/>
                </a:solidFill>
                <a:latin typeface="DM Sans Bold"/>
                <a:ea typeface="DM Sans Bold"/>
                <a:cs typeface="DM Sans Bold"/>
                <a:sym typeface="DM Sans Bold"/>
              </a:rPr>
              <a:t>Retention</a:t>
            </a:r>
          </a:p>
        </p:txBody>
      </p:sp>
      <p:sp>
        <p:nvSpPr>
          <p:cNvPr id="15" name="TextBox 15"/>
          <p:cNvSpPr txBox="1"/>
          <p:nvPr/>
        </p:nvSpPr>
        <p:spPr>
          <a:xfrm>
            <a:off x="1539703" y="7363586"/>
            <a:ext cx="7604297" cy="627772"/>
          </a:xfrm>
          <a:prstGeom prst="rect">
            <a:avLst/>
          </a:prstGeom>
        </p:spPr>
        <p:txBody>
          <a:bodyPr lIns="0" tIns="0" rIns="0" bIns="0" rtlCol="0" anchor="t">
            <a:spAutoFit/>
          </a:bodyPr>
          <a:lstStyle/>
          <a:p>
            <a:pPr algn="l">
              <a:lnSpc>
                <a:spcPts val="4995"/>
              </a:lnSpc>
            </a:pPr>
            <a:r>
              <a:rPr lang="en-US" sz="4162" dirty="0">
                <a:solidFill>
                  <a:srgbClr val="FFFBF5"/>
                </a:solidFill>
                <a:latin typeface="TT Interphases"/>
                <a:ea typeface="TT Interphases"/>
                <a:cs typeface="TT Interphases"/>
                <a:sym typeface="TT Interphases"/>
              </a:rPr>
              <a:t>Building and Sustaining Success</a:t>
            </a:r>
          </a:p>
        </p:txBody>
      </p:sp>
      <p:pic>
        <p:nvPicPr>
          <p:cNvPr id="19" name="Picture 18" descr="A logo of a marine corps league&#10;&#10;AI-generated content may be incorrect.">
            <a:extLst>
              <a:ext uri="{FF2B5EF4-FFF2-40B4-BE49-F238E27FC236}">
                <a16:creationId xmlns:a16="http://schemas.microsoft.com/office/drawing/2014/main" id="{BE9AD31B-EB7F-2668-1EF2-54EC769D9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6092" y="1977607"/>
            <a:ext cx="5832894" cy="58328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7" name="Group 12">
            <a:extLst>
              <a:ext uri="{FF2B5EF4-FFF2-40B4-BE49-F238E27FC236}">
                <a16:creationId xmlns:a16="http://schemas.microsoft.com/office/drawing/2014/main" id="{9DE70699-D0AE-63AB-66AE-09BAF609FA24}"/>
              </a:ext>
            </a:extLst>
          </p:cNvPr>
          <p:cNvGrpSpPr/>
          <p:nvPr/>
        </p:nvGrpSpPr>
        <p:grpSpPr>
          <a:xfrm>
            <a:off x="10124702" y="1067751"/>
            <a:ext cx="4052230" cy="1718105"/>
            <a:chOff x="0" y="0"/>
            <a:chExt cx="1709063" cy="598904"/>
          </a:xfrm>
        </p:grpSpPr>
        <p:sp>
          <p:nvSpPr>
            <p:cNvPr id="18" name="Freeform 13">
              <a:extLst>
                <a:ext uri="{FF2B5EF4-FFF2-40B4-BE49-F238E27FC236}">
                  <a16:creationId xmlns:a16="http://schemas.microsoft.com/office/drawing/2014/main" id="{112E9E92-62EA-C138-436C-644B67C9E196}"/>
                </a:ext>
              </a:extLst>
            </p:cNvPr>
            <p:cNvSpPr/>
            <p:nvPr/>
          </p:nvSpPr>
          <p:spPr>
            <a:xfrm>
              <a:off x="0" y="0"/>
              <a:ext cx="1709063" cy="598904"/>
            </a:xfrm>
            <a:custGeom>
              <a:avLst/>
              <a:gdLst/>
              <a:ahLst/>
              <a:cxnLst/>
              <a:rect l="l" t="t" r="r" b="b"/>
              <a:pathLst>
                <a:path w="1709063" h="598904">
                  <a:moveTo>
                    <a:pt x="157906" y="0"/>
                  </a:moveTo>
                  <a:lnTo>
                    <a:pt x="1551157" y="0"/>
                  </a:lnTo>
                  <a:cubicBezTo>
                    <a:pt x="1638366" y="0"/>
                    <a:pt x="1709063" y="70697"/>
                    <a:pt x="1709063" y="157906"/>
                  </a:cubicBezTo>
                  <a:lnTo>
                    <a:pt x="1709063" y="440998"/>
                  </a:lnTo>
                  <a:cubicBezTo>
                    <a:pt x="1709063" y="528207"/>
                    <a:pt x="1638366" y="598904"/>
                    <a:pt x="1551157" y="598904"/>
                  </a:cubicBezTo>
                  <a:lnTo>
                    <a:pt x="157906" y="598904"/>
                  </a:lnTo>
                  <a:cubicBezTo>
                    <a:pt x="70697" y="598904"/>
                    <a:pt x="0" y="528207"/>
                    <a:pt x="0" y="440998"/>
                  </a:cubicBezTo>
                  <a:lnTo>
                    <a:pt x="0" y="157906"/>
                  </a:lnTo>
                  <a:cubicBezTo>
                    <a:pt x="0" y="70697"/>
                    <a:pt x="70697" y="0"/>
                    <a:pt x="157906" y="0"/>
                  </a:cubicBezTo>
                  <a:close/>
                </a:path>
              </a:pathLst>
            </a:custGeom>
            <a:solidFill>
              <a:srgbClr val="FF0000"/>
            </a:solidFill>
          </p:spPr>
          <p:txBody>
            <a:bodyPr/>
            <a:lstStyle/>
            <a:p>
              <a:endParaRPr lang="en-US" dirty="0"/>
            </a:p>
          </p:txBody>
        </p:sp>
        <p:sp>
          <p:nvSpPr>
            <p:cNvPr id="23" name="TextBox 14">
              <a:extLst>
                <a:ext uri="{FF2B5EF4-FFF2-40B4-BE49-F238E27FC236}">
                  <a16:creationId xmlns:a16="http://schemas.microsoft.com/office/drawing/2014/main" id="{F771183D-5483-5E85-813E-8FD9FA147BC1}"/>
                </a:ext>
              </a:extLst>
            </p:cNvPr>
            <p:cNvSpPr txBox="1"/>
            <p:nvPr/>
          </p:nvSpPr>
          <p:spPr>
            <a:xfrm>
              <a:off x="0" y="-38100"/>
              <a:ext cx="1709063" cy="637004"/>
            </a:xfrm>
            <a:prstGeom prst="rect">
              <a:avLst/>
            </a:prstGeom>
          </p:spPr>
          <p:txBody>
            <a:bodyPr lIns="50800" tIns="50800" rIns="50800" bIns="50800" rtlCol="0" anchor="ctr"/>
            <a:lstStyle/>
            <a:p>
              <a:pPr algn="ctr">
                <a:lnSpc>
                  <a:spcPts val="2520"/>
                </a:lnSpc>
              </a:pPr>
              <a:endParaRPr dirty="0"/>
            </a:p>
          </p:txBody>
        </p:sp>
      </p:grpSp>
      <p:sp>
        <p:nvSpPr>
          <p:cNvPr id="2" name="TextBox 2"/>
          <p:cNvSpPr txBox="1"/>
          <p:nvPr/>
        </p:nvSpPr>
        <p:spPr>
          <a:xfrm>
            <a:off x="1656266" y="1256702"/>
            <a:ext cx="7646484" cy="1378586"/>
          </a:xfrm>
          <a:prstGeom prst="rect">
            <a:avLst/>
          </a:prstGeom>
        </p:spPr>
        <p:txBody>
          <a:bodyPr lIns="0" tIns="0" rIns="0" bIns="0" rtlCol="0" anchor="t">
            <a:spAutoFit/>
          </a:bodyPr>
          <a:lstStyle/>
          <a:p>
            <a:pPr algn="l">
              <a:lnSpc>
                <a:spcPts val="10400"/>
              </a:lnSpc>
            </a:pPr>
            <a:r>
              <a:rPr lang="en-US" sz="10400" b="1" dirty="0">
                <a:solidFill>
                  <a:srgbClr val="FF0000"/>
                </a:solidFill>
                <a:latin typeface="DM Sans Bold"/>
                <a:ea typeface="DM Sans Bold"/>
                <a:cs typeface="DM Sans Bold"/>
                <a:sym typeface="DM Sans Bold"/>
              </a:rPr>
              <a:t>Recognition</a:t>
            </a:r>
          </a:p>
        </p:txBody>
      </p:sp>
      <p:grpSp>
        <p:nvGrpSpPr>
          <p:cNvPr id="3" name="Group 3"/>
          <p:cNvGrpSpPr/>
          <p:nvPr/>
        </p:nvGrpSpPr>
        <p:grpSpPr>
          <a:xfrm>
            <a:off x="-921281" y="9757727"/>
            <a:ext cx="14728666" cy="1781674"/>
            <a:chOff x="0" y="0"/>
            <a:chExt cx="5134176" cy="621063"/>
          </a:xfrm>
        </p:grpSpPr>
        <p:sp>
          <p:nvSpPr>
            <p:cNvPr id="4" name="Freeform 4"/>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6" name="Group 6"/>
          <p:cNvGrpSpPr/>
          <p:nvPr/>
        </p:nvGrpSpPr>
        <p:grpSpPr>
          <a:xfrm>
            <a:off x="9315450" y="9757727"/>
            <a:ext cx="11733848" cy="1426353"/>
            <a:chOff x="0" y="0"/>
            <a:chExt cx="3918358" cy="476311"/>
          </a:xfrm>
        </p:grpSpPr>
        <p:sp>
          <p:nvSpPr>
            <p:cNvPr id="7" name="Freeform 7"/>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grpSp>
        <p:nvGrpSpPr>
          <p:cNvPr id="9" name="Group 9"/>
          <p:cNvGrpSpPr/>
          <p:nvPr/>
        </p:nvGrpSpPr>
        <p:grpSpPr>
          <a:xfrm>
            <a:off x="10046178" y="2944812"/>
            <a:ext cx="7764001" cy="5969673"/>
            <a:chOff x="0" y="-106490"/>
            <a:chExt cx="2706406" cy="2340902"/>
          </a:xfrm>
        </p:grpSpPr>
        <p:sp>
          <p:nvSpPr>
            <p:cNvPr id="10" name="Freeform 10"/>
            <p:cNvSpPr/>
            <p:nvPr/>
          </p:nvSpPr>
          <p:spPr>
            <a:xfrm>
              <a:off x="99908" y="-106490"/>
              <a:ext cx="2606498" cy="2340902"/>
            </a:xfrm>
            <a:custGeom>
              <a:avLst/>
              <a:gdLst/>
              <a:ahLst/>
              <a:cxnLst/>
              <a:rect l="l" t="t" r="r" b="b"/>
              <a:pathLst>
                <a:path w="2606498" h="1935576">
                  <a:moveTo>
                    <a:pt x="46592" y="0"/>
                  </a:moveTo>
                  <a:lnTo>
                    <a:pt x="2559906" y="0"/>
                  </a:lnTo>
                  <a:cubicBezTo>
                    <a:pt x="2585638" y="0"/>
                    <a:pt x="2606498" y="20860"/>
                    <a:pt x="2606498" y="46592"/>
                  </a:cubicBezTo>
                  <a:lnTo>
                    <a:pt x="2606498" y="1888985"/>
                  </a:lnTo>
                  <a:cubicBezTo>
                    <a:pt x="2606498" y="1914716"/>
                    <a:pt x="2585638" y="1935576"/>
                    <a:pt x="2559906" y="1935576"/>
                  </a:cubicBezTo>
                  <a:lnTo>
                    <a:pt x="46592" y="1935576"/>
                  </a:lnTo>
                  <a:cubicBezTo>
                    <a:pt x="20860" y="1935576"/>
                    <a:pt x="0" y="1914716"/>
                    <a:pt x="0" y="1888985"/>
                  </a:cubicBezTo>
                  <a:lnTo>
                    <a:pt x="0" y="46592"/>
                  </a:lnTo>
                  <a:cubicBezTo>
                    <a:pt x="0" y="20860"/>
                    <a:pt x="20860" y="0"/>
                    <a:pt x="46592" y="0"/>
                  </a:cubicBezTo>
                  <a:close/>
                </a:path>
              </a:pathLst>
            </a:custGeom>
            <a:solidFill>
              <a:srgbClr val="F6EEE1"/>
            </a:solidFill>
          </p:spPr>
          <p:txBody>
            <a:bodyPr/>
            <a:lstStyle/>
            <a:p>
              <a:endParaRPr lang="en-US" dirty="0"/>
            </a:p>
          </p:txBody>
        </p:sp>
        <p:sp>
          <p:nvSpPr>
            <p:cNvPr id="11" name="TextBox 11"/>
            <p:cNvSpPr txBox="1"/>
            <p:nvPr/>
          </p:nvSpPr>
          <p:spPr>
            <a:xfrm>
              <a:off x="0" y="-38100"/>
              <a:ext cx="2606498" cy="1973676"/>
            </a:xfrm>
            <a:prstGeom prst="rect">
              <a:avLst/>
            </a:prstGeom>
          </p:spPr>
          <p:txBody>
            <a:bodyPr lIns="50800" tIns="50800" rIns="50800" bIns="50800" rtlCol="0" anchor="ctr"/>
            <a:lstStyle/>
            <a:p>
              <a:pPr algn="ctr">
                <a:lnSpc>
                  <a:spcPts val="2520"/>
                </a:lnSpc>
              </a:pPr>
              <a:endParaRPr dirty="0"/>
            </a:p>
          </p:txBody>
        </p:sp>
      </p:grpSp>
      <p:grpSp>
        <p:nvGrpSpPr>
          <p:cNvPr id="12" name="Group 12"/>
          <p:cNvGrpSpPr/>
          <p:nvPr/>
        </p:nvGrpSpPr>
        <p:grpSpPr>
          <a:xfrm>
            <a:off x="13077628" y="227890"/>
            <a:ext cx="4902873" cy="1718105"/>
            <a:chOff x="0" y="0"/>
            <a:chExt cx="1709063" cy="598904"/>
          </a:xfrm>
        </p:grpSpPr>
        <p:sp>
          <p:nvSpPr>
            <p:cNvPr id="13" name="Freeform 13"/>
            <p:cNvSpPr/>
            <p:nvPr/>
          </p:nvSpPr>
          <p:spPr>
            <a:xfrm>
              <a:off x="0" y="0"/>
              <a:ext cx="1709063" cy="598904"/>
            </a:xfrm>
            <a:custGeom>
              <a:avLst/>
              <a:gdLst/>
              <a:ahLst/>
              <a:cxnLst/>
              <a:rect l="l" t="t" r="r" b="b"/>
              <a:pathLst>
                <a:path w="1709063" h="598904">
                  <a:moveTo>
                    <a:pt x="157906" y="0"/>
                  </a:moveTo>
                  <a:lnTo>
                    <a:pt x="1551157" y="0"/>
                  </a:lnTo>
                  <a:cubicBezTo>
                    <a:pt x="1638366" y="0"/>
                    <a:pt x="1709063" y="70697"/>
                    <a:pt x="1709063" y="157906"/>
                  </a:cubicBezTo>
                  <a:lnTo>
                    <a:pt x="1709063" y="440998"/>
                  </a:lnTo>
                  <a:cubicBezTo>
                    <a:pt x="1709063" y="528207"/>
                    <a:pt x="1638366" y="598904"/>
                    <a:pt x="1551157" y="598904"/>
                  </a:cubicBezTo>
                  <a:lnTo>
                    <a:pt x="157906" y="598904"/>
                  </a:lnTo>
                  <a:cubicBezTo>
                    <a:pt x="70697" y="598904"/>
                    <a:pt x="0" y="528207"/>
                    <a:pt x="0" y="440998"/>
                  </a:cubicBezTo>
                  <a:lnTo>
                    <a:pt x="0" y="157906"/>
                  </a:lnTo>
                  <a:cubicBezTo>
                    <a:pt x="0" y="70697"/>
                    <a:pt x="70697" y="0"/>
                    <a:pt x="157906" y="0"/>
                  </a:cubicBezTo>
                  <a:close/>
                </a:path>
              </a:pathLst>
            </a:custGeom>
            <a:solidFill>
              <a:srgbClr val="FF0000"/>
            </a:solidFill>
          </p:spPr>
          <p:txBody>
            <a:bodyPr/>
            <a:lstStyle/>
            <a:p>
              <a:endParaRPr lang="en-US" dirty="0"/>
            </a:p>
          </p:txBody>
        </p:sp>
        <p:sp>
          <p:nvSpPr>
            <p:cNvPr id="14" name="TextBox 14"/>
            <p:cNvSpPr txBox="1"/>
            <p:nvPr/>
          </p:nvSpPr>
          <p:spPr>
            <a:xfrm>
              <a:off x="0" y="-38100"/>
              <a:ext cx="1709063" cy="637004"/>
            </a:xfrm>
            <a:prstGeom prst="rect">
              <a:avLst/>
            </a:prstGeom>
          </p:spPr>
          <p:txBody>
            <a:bodyPr lIns="50800" tIns="50800" rIns="50800" bIns="50800" rtlCol="0" anchor="ctr"/>
            <a:lstStyle/>
            <a:p>
              <a:pPr algn="ctr">
                <a:lnSpc>
                  <a:spcPts val="2520"/>
                </a:lnSpc>
              </a:pPr>
              <a:endParaRPr dirty="0"/>
            </a:p>
          </p:txBody>
        </p:sp>
      </p:grpSp>
      <p:sp>
        <p:nvSpPr>
          <p:cNvPr id="16" name="TextBox 16"/>
          <p:cNvSpPr txBox="1"/>
          <p:nvPr/>
        </p:nvSpPr>
        <p:spPr>
          <a:xfrm>
            <a:off x="11122676" y="1181100"/>
            <a:ext cx="6108509" cy="673736"/>
          </a:xfrm>
          <a:prstGeom prst="rect">
            <a:avLst/>
          </a:prstGeom>
        </p:spPr>
        <p:txBody>
          <a:bodyPr lIns="0" tIns="0" rIns="0" bIns="0" rtlCol="0" anchor="t">
            <a:spAutoFit/>
          </a:bodyPr>
          <a:lstStyle/>
          <a:p>
            <a:pPr algn="ctr">
              <a:lnSpc>
                <a:spcPts val="5508"/>
              </a:lnSpc>
            </a:pPr>
            <a:r>
              <a:rPr lang="en-US" sz="3934" dirty="0">
                <a:solidFill>
                  <a:srgbClr val="FFFBF5"/>
                </a:solidFill>
                <a:ea typeface="DM Sans"/>
                <a:cs typeface="DM Sans"/>
                <a:sym typeface="DM Sans"/>
              </a:rPr>
              <a:t>Honoring Contributions</a:t>
            </a:r>
          </a:p>
        </p:txBody>
      </p:sp>
      <p:grpSp>
        <p:nvGrpSpPr>
          <p:cNvPr id="19" name="Group 19"/>
          <p:cNvGrpSpPr/>
          <p:nvPr/>
        </p:nvGrpSpPr>
        <p:grpSpPr>
          <a:xfrm>
            <a:off x="-3577731" y="-713177"/>
            <a:ext cx="11032213" cy="1426353"/>
            <a:chOff x="0" y="0"/>
            <a:chExt cx="3684056" cy="476311"/>
          </a:xfrm>
        </p:grpSpPr>
        <p:sp>
          <p:nvSpPr>
            <p:cNvPr id="20" name="Freeform 20"/>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FBB03B"/>
            </a:solidFill>
          </p:spPr>
          <p:txBody>
            <a:bodyPr/>
            <a:lstStyle/>
            <a:p>
              <a:endParaRPr lang="en-US"/>
            </a:p>
          </p:txBody>
        </p:sp>
        <p:sp>
          <p:nvSpPr>
            <p:cNvPr id="21" name="TextBox 21"/>
            <p:cNvSpPr txBox="1"/>
            <p:nvPr/>
          </p:nvSpPr>
          <p:spPr>
            <a:xfrm>
              <a:off x="0" y="-38100"/>
              <a:ext cx="3684056" cy="514411"/>
            </a:xfrm>
            <a:prstGeom prst="rect">
              <a:avLst/>
            </a:prstGeom>
          </p:spPr>
          <p:txBody>
            <a:bodyPr lIns="50800" tIns="50800" rIns="50800" bIns="50800" rtlCol="0" anchor="ctr"/>
            <a:lstStyle/>
            <a:p>
              <a:pPr algn="ctr">
                <a:lnSpc>
                  <a:spcPts val="2520"/>
                </a:lnSpc>
              </a:pPr>
              <a:endParaRPr dirty="0"/>
            </a:p>
          </p:txBody>
        </p:sp>
      </p:grpSp>
      <p:sp>
        <p:nvSpPr>
          <p:cNvPr id="22" name="TextBox 12">
            <a:extLst>
              <a:ext uri="{FF2B5EF4-FFF2-40B4-BE49-F238E27FC236}">
                <a16:creationId xmlns:a16="http://schemas.microsoft.com/office/drawing/2014/main" id="{D2AB9B3E-A960-7EC9-F20D-E046FDFCF51B}"/>
              </a:ext>
            </a:extLst>
          </p:cNvPr>
          <p:cNvSpPr txBox="1"/>
          <p:nvPr/>
        </p:nvSpPr>
        <p:spPr>
          <a:xfrm>
            <a:off x="10235644" y="3002703"/>
            <a:ext cx="7823756" cy="5084469"/>
          </a:xfrm>
          <a:prstGeom prst="rect">
            <a:avLst/>
          </a:prstGeom>
        </p:spPr>
        <p:txBody>
          <a:bodyPr wrap="square" lIns="0" tIns="0" rIns="0" bIns="0" rtlCol="0" anchor="t">
            <a:spAutoFit/>
          </a:bodyPr>
          <a:lstStyle/>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Celebrations</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Awards</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Hours/Years of Service</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Swag</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Personal/Group Thank You</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Shout Outs</a:t>
            </a:r>
          </a:p>
          <a:p>
            <a:pPr marL="539749" lvl="1" indent="-269875" algn="just">
              <a:lnSpc>
                <a:spcPct val="150000"/>
              </a:lnSpc>
              <a:buFont typeface="Arial"/>
              <a:buChar char="•"/>
            </a:pPr>
            <a:r>
              <a:rPr lang="en-US" sz="3200" dirty="0">
                <a:solidFill>
                  <a:srgbClr val="121212"/>
                </a:solidFill>
                <a:latin typeface="TT Interphases"/>
                <a:ea typeface="TT Interphases"/>
                <a:cs typeface="TT Interphases"/>
                <a:sym typeface="TT Interphases"/>
              </a:rPr>
              <a:t>“Grace” for the unexpected “mess-up”</a:t>
            </a:r>
          </a:p>
        </p:txBody>
      </p:sp>
      <p:pic>
        <p:nvPicPr>
          <p:cNvPr id="2050" name="Picture 2" descr="May be an image of 10 people and text">
            <a:extLst>
              <a:ext uri="{FF2B5EF4-FFF2-40B4-BE49-F238E27FC236}">
                <a16:creationId xmlns:a16="http://schemas.microsoft.com/office/drawing/2014/main" id="{FFCBF94E-2254-82C2-DDE7-A3A2E35D03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710" y="3303552"/>
            <a:ext cx="7477390" cy="4987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817989" y="990722"/>
            <a:ext cx="6487150" cy="4048737"/>
          </a:xfrm>
          <a:prstGeom prst="rect">
            <a:avLst/>
          </a:prstGeom>
        </p:spPr>
        <p:txBody>
          <a:bodyPr lIns="0" tIns="0" rIns="0" bIns="0" rtlCol="0" anchor="t">
            <a:spAutoFit/>
          </a:bodyPr>
          <a:lstStyle/>
          <a:p>
            <a:pPr algn="l">
              <a:lnSpc>
                <a:spcPts val="10400"/>
              </a:lnSpc>
            </a:pPr>
            <a:r>
              <a:rPr lang="en-US" sz="9600" b="1" dirty="0">
                <a:solidFill>
                  <a:srgbClr val="FF0000"/>
                </a:solidFill>
                <a:latin typeface="DM Sans Bold"/>
                <a:ea typeface="DM Sans Bold"/>
                <a:cs typeface="DM Sans Bold"/>
                <a:sym typeface="DM Sans Bold"/>
              </a:rPr>
              <a:t>Improving Volunteer Retention</a:t>
            </a:r>
          </a:p>
        </p:txBody>
      </p:sp>
      <p:grpSp>
        <p:nvGrpSpPr>
          <p:cNvPr id="3" name="Group 3"/>
          <p:cNvGrpSpPr/>
          <p:nvPr/>
        </p:nvGrpSpPr>
        <p:grpSpPr>
          <a:xfrm>
            <a:off x="-921281" y="9757727"/>
            <a:ext cx="14728666" cy="1781674"/>
            <a:chOff x="0" y="0"/>
            <a:chExt cx="5134176" cy="621063"/>
          </a:xfrm>
        </p:grpSpPr>
        <p:sp>
          <p:nvSpPr>
            <p:cNvPr id="4" name="Freeform 4"/>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6" name="Group 6"/>
          <p:cNvGrpSpPr/>
          <p:nvPr/>
        </p:nvGrpSpPr>
        <p:grpSpPr>
          <a:xfrm>
            <a:off x="9315450" y="9757727"/>
            <a:ext cx="11733848" cy="1426353"/>
            <a:chOff x="0" y="0"/>
            <a:chExt cx="3918358" cy="476311"/>
          </a:xfrm>
        </p:grpSpPr>
        <p:sp>
          <p:nvSpPr>
            <p:cNvPr id="7" name="Freeform 7"/>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grpSp>
        <p:nvGrpSpPr>
          <p:cNvPr id="9" name="Group 9"/>
          <p:cNvGrpSpPr/>
          <p:nvPr/>
        </p:nvGrpSpPr>
        <p:grpSpPr>
          <a:xfrm>
            <a:off x="7454483" y="2988760"/>
            <a:ext cx="10528718" cy="6152749"/>
            <a:chOff x="-167962" y="-38100"/>
            <a:chExt cx="3427866" cy="1563023"/>
          </a:xfrm>
        </p:grpSpPr>
        <p:sp>
          <p:nvSpPr>
            <p:cNvPr id="10" name="Freeform 10"/>
            <p:cNvSpPr/>
            <p:nvPr/>
          </p:nvSpPr>
          <p:spPr>
            <a:xfrm>
              <a:off x="-167962" y="90726"/>
              <a:ext cx="3427866" cy="1434197"/>
            </a:xfrm>
            <a:custGeom>
              <a:avLst/>
              <a:gdLst/>
              <a:ahLst/>
              <a:cxnLst/>
              <a:rect l="l" t="t" r="r" b="b"/>
              <a:pathLst>
                <a:path w="3052171" h="1125073">
                  <a:moveTo>
                    <a:pt x="39789" y="0"/>
                  </a:moveTo>
                  <a:lnTo>
                    <a:pt x="3012382" y="0"/>
                  </a:lnTo>
                  <a:cubicBezTo>
                    <a:pt x="3034357" y="0"/>
                    <a:pt x="3052171" y="17814"/>
                    <a:pt x="3052171" y="39789"/>
                  </a:cubicBezTo>
                  <a:lnTo>
                    <a:pt x="3052171" y="1085285"/>
                  </a:lnTo>
                  <a:cubicBezTo>
                    <a:pt x="3052171" y="1107259"/>
                    <a:pt x="3034357" y="1125073"/>
                    <a:pt x="3012382" y="1125073"/>
                  </a:cubicBezTo>
                  <a:lnTo>
                    <a:pt x="39789" y="1125073"/>
                  </a:lnTo>
                  <a:cubicBezTo>
                    <a:pt x="17814" y="1125073"/>
                    <a:pt x="0" y="1107259"/>
                    <a:pt x="0" y="1085285"/>
                  </a:cubicBezTo>
                  <a:lnTo>
                    <a:pt x="0" y="39789"/>
                  </a:lnTo>
                  <a:cubicBezTo>
                    <a:pt x="0" y="17814"/>
                    <a:pt x="17814" y="0"/>
                    <a:pt x="39789" y="0"/>
                  </a:cubicBezTo>
                  <a:close/>
                </a:path>
              </a:pathLst>
            </a:custGeom>
            <a:solidFill>
              <a:srgbClr val="F6EEE1"/>
            </a:solidFill>
          </p:spPr>
          <p:txBody>
            <a:bodyPr/>
            <a:lstStyle/>
            <a:p>
              <a:endParaRPr lang="en-US"/>
            </a:p>
          </p:txBody>
        </p:sp>
        <p:sp>
          <p:nvSpPr>
            <p:cNvPr id="11" name="TextBox 11"/>
            <p:cNvSpPr txBox="1"/>
            <p:nvPr/>
          </p:nvSpPr>
          <p:spPr>
            <a:xfrm>
              <a:off x="0" y="-38100"/>
              <a:ext cx="3052171" cy="1163173"/>
            </a:xfrm>
            <a:prstGeom prst="rect">
              <a:avLst/>
            </a:prstGeom>
          </p:spPr>
          <p:txBody>
            <a:bodyPr lIns="50800" tIns="50800" rIns="50800" bIns="50800" rtlCol="0" anchor="ctr"/>
            <a:lstStyle/>
            <a:p>
              <a:pPr algn="ctr">
                <a:lnSpc>
                  <a:spcPts val="2520"/>
                </a:lnSpc>
              </a:pPr>
              <a:endParaRPr dirty="0"/>
            </a:p>
          </p:txBody>
        </p:sp>
      </p:grpSp>
      <p:sp>
        <p:nvSpPr>
          <p:cNvPr id="12" name="TextBox 12"/>
          <p:cNvSpPr txBox="1"/>
          <p:nvPr/>
        </p:nvSpPr>
        <p:spPr>
          <a:xfrm>
            <a:off x="7764408" y="3341229"/>
            <a:ext cx="9705603" cy="5432256"/>
          </a:xfrm>
          <a:prstGeom prst="rect">
            <a:avLst/>
          </a:prstGeom>
        </p:spPr>
        <p:txBody>
          <a:bodyPr wrap="square" lIns="0" tIns="0" rIns="0" bIns="0" rtlCol="0" anchor="t">
            <a:spAutoFit/>
          </a:bodyPr>
          <a:lstStyle/>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Clear Expectations</a:t>
            </a:r>
          </a:p>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Conflict Resolution Skills</a:t>
            </a:r>
          </a:p>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Annual Program Evaluation</a:t>
            </a:r>
          </a:p>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Appreciation/Motivation</a:t>
            </a:r>
          </a:p>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Foster organizational belonging</a:t>
            </a:r>
          </a:p>
          <a:p>
            <a:pPr marL="539749" lvl="1" indent="-269875">
              <a:lnSpc>
                <a:spcPct val="150000"/>
              </a:lnSpc>
              <a:buFont typeface="Arial"/>
              <a:buChar char="•"/>
            </a:pPr>
            <a:r>
              <a:rPr lang="en-US" sz="4000" dirty="0">
                <a:solidFill>
                  <a:srgbClr val="121212"/>
                </a:solidFill>
                <a:latin typeface="TT Interphases"/>
                <a:ea typeface="TT Interphases"/>
                <a:cs typeface="TT Interphases"/>
                <a:sym typeface="TT Interphases"/>
              </a:rPr>
              <a:t>Training and Leadership Development</a:t>
            </a:r>
          </a:p>
        </p:txBody>
      </p:sp>
      <p:grpSp>
        <p:nvGrpSpPr>
          <p:cNvPr id="13" name="Group 13"/>
          <p:cNvGrpSpPr/>
          <p:nvPr/>
        </p:nvGrpSpPr>
        <p:grpSpPr>
          <a:xfrm>
            <a:off x="8132796" y="887342"/>
            <a:ext cx="9545603" cy="1645228"/>
            <a:chOff x="0" y="0"/>
            <a:chExt cx="2272842" cy="456658"/>
          </a:xfrm>
        </p:grpSpPr>
        <p:sp>
          <p:nvSpPr>
            <p:cNvPr id="14" name="Freeform 14"/>
            <p:cNvSpPr/>
            <p:nvPr/>
          </p:nvSpPr>
          <p:spPr>
            <a:xfrm>
              <a:off x="0" y="0"/>
              <a:ext cx="2272842" cy="456658"/>
            </a:xfrm>
            <a:custGeom>
              <a:avLst/>
              <a:gdLst/>
              <a:ahLst/>
              <a:cxnLst/>
              <a:rect l="l" t="t" r="r" b="b"/>
              <a:pathLst>
                <a:path w="2272842" h="456658">
                  <a:moveTo>
                    <a:pt x="118737" y="0"/>
                  </a:moveTo>
                  <a:lnTo>
                    <a:pt x="2154105" y="0"/>
                  </a:lnTo>
                  <a:cubicBezTo>
                    <a:pt x="2219682" y="0"/>
                    <a:pt x="2272842" y="53160"/>
                    <a:pt x="2272842" y="118737"/>
                  </a:cubicBezTo>
                  <a:lnTo>
                    <a:pt x="2272842" y="337921"/>
                  </a:lnTo>
                  <a:cubicBezTo>
                    <a:pt x="2272842" y="403497"/>
                    <a:pt x="2219682" y="456658"/>
                    <a:pt x="2154105" y="456658"/>
                  </a:cubicBezTo>
                  <a:lnTo>
                    <a:pt x="118737" y="456658"/>
                  </a:lnTo>
                  <a:cubicBezTo>
                    <a:pt x="53160" y="456658"/>
                    <a:pt x="0" y="403497"/>
                    <a:pt x="0" y="337921"/>
                  </a:cubicBezTo>
                  <a:lnTo>
                    <a:pt x="0" y="118737"/>
                  </a:lnTo>
                  <a:cubicBezTo>
                    <a:pt x="0" y="53160"/>
                    <a:pt x="53160" y="0"/>
                    <a:pt x="118737" y="0"/>
                  </a:cubicBezTo>
                  <a:close/>
                </a:path>
              </a:pathLst>
            </a:custGeom>
            <a:solidFill>
              <a:srgbClr val="FF0000"/>
            </a:solidFill>
          </p:spPr>
          <p:txBody>
            <a:bodyPr/>
            <a:lstStyle/>
            <a:p>
              <a:endParaRPr lang="en-US"/>
            </a:p>
          </p:txBody>
        </p:sp>
        <p:sp>
          <p:nvSpPr>
            <p:cNvPr id="15" name="TextBox 15"/>
            <p:cNvSpPr txBox="1"/>
            <p:nvPr/>
          </p:nvSpPr>
          <p:spPr>
            <a:xfrm>
              <a:off x="0" y="-38100"/>
              <a:ext cx="2272842" cy="494758"/>
            </a:xfrm>
            <a:prstGeom prst="rect">
              <a:avLst/>
            </a:prstGeom>
          </p:spPr>
          <p:txBody>
            <a:bodyPr lIns="50800" tIns="50800" rIns="50800" bIns="50800" rtlCol="0" anchor="ctr"/>
            <a:lstStyle/>
            <a:p>
              <a:pPr algn="ctr">
                <a:lnSpc>
                  <a:spcPts val="2520"/>
                </a:lnSpc>
              </a:pPr>
              <a:endParaRPr dirty="0"/>
            </a:p>
          </p:txBody>
        </p:sp>
      </p:grpSp>
      <p:sp>
        <p:nvSpPr>
          <p:cNvPr id="17" name="TextBox 17"/>
          <p:cNvSpPr txBox="1"/>
          <p:nvPr/>
        </p:nvSpPr>
        <p:spPr>
          <a:xfrm>
            <a:off x="9144000" y="1145490"/>
            <a:ext cx="7692160" cy="1302793"/>
          </a:xfrm>
          <a:prstGeom prst="rect">
            <a:avLst/>
          </a:prstGeom>
        </p:spPr>
        <p:txBody>
          <a:bodyPr lIns="0" tIns="0" rIns="0" bIns="0" rtlCol="0" anchor="t">
            <a:spAutoFit/>
          </a:bodyPr>
          <a:lstStyle/>
          <a:p>
            <a:pPr algn="ctr">
              <a:lnSpc>
                <a:spcPts val="4913"/>
              </a:lnSpc>
            </a:pPr>
            <a:r>
              <a:rPr lang="en-US" sz="6000" dirty="0">
                <a:solidFill>
                  <a:srgbClr val="FFFBF5"/>
                </a:solidFill>
                <a:ea typeface="DM Sans"/>
                <a:cs typeface="DM Sans"/>
                <a:sym typeface="DM Sans"/>
              </a:rPr>
              <a:t> Maintaining Volunteer Engagement</a:t>
            </a:r>
          </a:p>
        </p:txBody>
      </p:sp>
      <p:grpSp>
        <p:nvGrpSpPr>
          <p:cNvPr id="20" name="Group 20"/>
          <p:cNvGrpSpPr/>
          <p:nvPr/>
        </p:nvGrpSpPr>
        <p:grpSpPr>
          <a:xfrm>
            <a:off x="-3577731" y="-713177"/>
            <a:ext cx="11032213" cy="1426353"/>
            <a:chOff x="0" y="0"/>
            <a:chExt cx="3684056" cy="476311"/>
          </a:xfrm>
        </p:grpSpPr>
        <p:sp>
          <p:nvSpPr>
            <p:cNvPr id="21" name="Freeform 21"/>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FBB03B"/>
            </a:solidFill>
          </p:spPr>
          <p:txBody>
            <a:bodyPr/>
            <a:lstStyle/>
            <a:p>
              <a:endParaRPr lang="en-US"/>
            </a:p>
          </p:txBody>
        </p:sp>
        <p:sp>
          <p:nvSpPr>
            <p:cNvPr id="22" name="TextBox 22"/>
            <p:cNvSpPr txBox="1"/>
            <p:nvPr/>
          </p:nvSpPr>
          <p:spPr>
            <a:xfrm>
              <a:off x="0" y="-38100"/>
              <a:ext cx="3684056" cy="514411"/>
            </a:xfrm>
            <a:prstGeom prst="rect">
              <a:avLst/>
            </a:prstGeom>
          </p:spPr>
          <p:txBody>
            <a:bodyPr lIns="50800" tIns="50800" rIns="50800" bIns="50800" rtlCol="0" anchor="ctr"/>
            <a:lstStyle/>
            <a:p>
              <a:pPr algn="ctr">
                <a:lnSpc>
                  <a:spcPts val="2520"/>
                </a:lnSpc>
              </a:pP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a:extLst>
            <a:ext uri="{FF2B5EF4-FFF2-40B4-BE49-F238E27FC236}">
              <a16:creationId xmlns:a16="http://schemas.microsoft.com/office/drawing/2014/main" id="{7FD5EBF4-E958-82D2-1C8F-CE174F08864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A2F6BF8-5AEA-BD2D-2C46-F5BFEA0FB990}"/>
              </a:ext>
            </a:extLst>
          </p:cNvPr>
          <p:cNvSpPr txBox="1"/>
          <p:nvPr/>
        </p:nvSpPr>
        <p:spPr>
          <a:xfrm>
            <a:off x="1042059" y="896002"/>
            <a:ext cx="5659011" cy="3931461"/>
          </a:xfrm>
          <a:prstGeom prst="rect">
            <a:avLst/>
          </a:prstGeom>
        </p:spPr>
        <p:txBody>
          <a:bodyPr wrap="square" lIns="0" tIns="0" rIns="0" bIns="0" rtlCol="0" anchor="t">
            <a:spAutoFit/>
          </a:bodyPr>
          <a:lstStyle/>
          <a:p>
            <a:pPr algn="ctr">
              <a:lnSpc>
                <a:spcPts val="10400"/>
              </a:lnSpc>
            </a:pPr>
            <a:r>
              <a:rPr lang="en-US" sz="7200" b="1" dirty="0">
                <a:solidFill>
                  <a:srgbClr val="FF0000"/>
                </a:solidFill>
                <a:latin typeface="DM Sans Bold"/>
                <a:ea typeface="DM Sans Bold"/>
                <a:cs typeface="DM Sans Bold"/>
                <a:sym typeface="DM Sans Bold"/>
              </a:rPr>
              <a:t>Rate Your</a:t>
            </a:r>
          </a:p>
          <a:p>
            <a:pPr algn="ctr">
              <a:lnSpc>
                <a:spcPts val="10400"/>
              </a:lnSpc>
            </a:pPr>
            <a:r>
              <a:rPr lang="en-US" sz="7200" b="1" dirty="0">
                <a:solidFill>
                  <a:srgbClr val="FF0000"/>
                </a:solidFill>
                <a:latin typeface="DM Sans Bold"/>
                <a:ea typeface="DM Sans Bold"/>
                <a:cs typeface="DM Sans Bold"/>
                <a:sym typeface="DM Sans Bold"/>
              </a:rPr>
              <a:t>Motivational Practices </a:t>
            </a:r>
          </a:p>
        </p:txBody>
      </p:sp>
      <p:grpSp>
        <p:nvGrpSpPr>
          <p:cNvPr id="9" name="Group 9">
            <a:extLst>
              <a:ext uri="{FF2B5EF4-FFF2-40B4-BE49-F238E27FC236}">
                <a16:creationId xmlns:a16="http://schemas.microsoft.com/office/drawing/2014/main" id="{ADA5CAB7-7798-1A7C-886F-5EBC56089398}"/>
              </a:ext>
            </a:extLst>
          </p:cNvPr>
          <p:cNvGrpSpPr/>
          <p:nvPr/>
        </p:nvGrpSpPr>
        <p:grpSpPr>
          <a:xfrm>
            <a:off x="8176518" y="-1"/>
            <a:ext cx="8910906" cy="9818827"/>
            <a:chOff x="0" y="-38100"/>
            <a:chExt cx="3052171" cy="1362104"/>
          </a:xfrm>
        </p:grpSpPr>
        <p:sp>
          <p:nvSpPr>
            <p:cNvPr id="10" name="Freeform 10">
              <a:extLst>
                <a:ext uri="{FF2B5EF4-FFF2-40B4-BE49-F238E27FC236}">
                  <a16:creationId xmlns:a16="http://schemas.microsoft.com/office/drawing/2014/main" id="{3E5F93F0-9933-258E-9305-EE207616F8E8}"/>
                </a:ext>
              </a:extLst>
            </p:cNvPr>
            <p:cNvSpPr/>
            <p:nvPr/>
          </p:nvSpPr>
          <p:spPr>
            <a:xfrm>
              <a:off x="14184" y="18888"/>
              <a:ext cx="2962238" cy="1305116"/>
            </a:xfrm>
            <a:custGeom>
              <a:avLst/>
              <a:gdLst/>
              <a:ahLst/>
              <a:cxnLst/>
              <a:rect l="l" t="t" r="r" b="b"/>
              <a:pathLst>
                <a:path w="3052171" h="1125073">
                  <a:moveTo>
                    <a:pt x="39789" y="0"/>
                  </a:moveTo>
                  <a:lnTo>
                    <a:pt x="3012382" y="0"/>
                  </a:lnTo>
                  <a:cubicBezTo>
                    <a:pt x="3034357" y="0"/>
                    <a:pt x="3052171" y="17814"/>
                    <a:pt x="3052171" y="39789"/>
                  </a:cubicBezTo>
                  <a:lnTo>
                    <a:pt x="3052171" y="1085285"/>
                  </a:lnTo>
                  <a:cubicBezTo>
                    <a:pt x="3052171" y="1107259"/>
                    <a:pt x="3034357" y="1125073"/>
                    <a:pt x="3012382" y="1125073"/>
                  </a:cubicBezTo>
                  <a:lnTo>
                    <a:pt x="39789" y="1125073"/>
                  </a:lnTo>
                  <a:cubicBezTo>
                    <a:pt x="17814" y="1125073"/>
                    <a:pt x="0" y="1107259"/>
                    <a:pt x="0" y="1085285"/>
                  </a:cubicBezTo>
                  <a:lnTo>
                    <a:pt x="0" y="39789"/>
                  </a:lnTo>
                  <a:cubicBezTo>
                    <a:pt x="0" y="17814"/>
                    <a:pt x="17814" y="0"/>
                    <a:pt x="39789" y="0"/>
                  </a:cubicBezTo>
                  <a:close/>
                </a:path>
              </a:pathLst>
            </a:custGeom>
            <a:solidFill>
              <a:srgbClr val="F6EEE1"/>
            </a:solidFill>
          </p:spPr>
          <p:txBody>
            <a:bodyPr/>
            <a:lstStyle/>
            <a:p>
              <a:endParaRPr lang="en-US"/>
            </a:p>
          </p:txBody>
        </p:sp>
        <p:sp>
          <p:nvSpPr>
            <p:cNvPr id="11" name="TextBox 11">
              <a:extLst>
                <a:ext uri="{FF2B5EF4-FFF2-40B4-BE49-F238E27FC236}">
                  <a16:creationId xmlns:a16="http://schemas.microsoft.com/office/drawing/2014/main" id="{679C5B25-67B3-6A82-7148-F65B1DDF3049}"/>
                </a:ext>
              </a:extLst>
            </p:cNvPr>
            <p:cNvSpPr txBox="1"/>
            <p:nvPr/>
          </p:nvSpPr>
          <p:spPr>
            <a:xfrm>
              <a:off x="0" y="-38100"/>
              <a:ext cx="3052171" cy="1163173"/>
            </a:xfrm>
            <a:prstGeom prst="rect">
              <a:avLst/>
            </a:prstGeom>
          </p:spPr>
          <p:txBody>
            <a:bodyPr lIns="50800" tIns="50800" rIns="50800" bIns="50800" rtlCol="0" anchor="ctr"/>
            <a:lstStyle/>
            <a:p>
              <a:pPr algn="ctr">
                <a:lnSpc>
                  <a:spcPts val="2520"/>
                </a:lnSpc>
              </a:pPr>
              <a:endParaRPr dirty="0"/>
            </a:p>
          </p:txBody>
        </p:sp>
      </p:grpSp>
      <p:sp>
        <p:nvSpPr>
          <p:cNvPr id="12" name="TextBox 12">
            <a:extLst>
              <a:ext uri="{FF2B5EF4-FFF2-40B4-BE49-F238E27FC236}">
                <a16:creationId xmlns:a16="http://schemas.microsoft.com/office/drawing/2014/main" id="{4BD76480-638F-AF22-E512-E200617266D4}"/>
              </a:ext>
            </a:extLst>
          </p:cNvPr>
          <p:cNvSpPr txBox="1"/>
          <p:nvPr/>
        </p:nvSpPr>
        <p:spPr>
          <a:xfrm>
            <a:off x="8153400" y="727088"/>
            <a:ext cx="9882586" cy="9598012"/>
          </a:xfrm>
          <a:prstGeom prst="rect">
            <a:avLst/>
          </a:prstGeom>
        </p:spPr>
        <p:txBody>
          <a:bodyPr wrap="square" lIns="0" tIns="0" rIns="0" bIns="0" rtlCol="0" anchor="t">
            <a:spAutoFit/>
          </a:bodyPr>
          <a:lstStyle/>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Tap into the volunteer’s motivational drivers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Give regular feedback</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Give regular rewards and recognition</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Offer special privileges or incentives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Send volunteers to conferences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Provide on-the-job vocational training</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Be available to volunteers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Give public affirmations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Have fun</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Positive gossip </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Huddles</a:t>
            </a:r>
          </a:p>
          <a:p>
            <a:pPr marL="784224" lvl="1" indent="-514350">
              <a:lnSpc>
                <a:spcPct val="150000"/>
              </a:lnSpc>
              <a:buFont typeface="+mj-lt"/>
              <a:buAutoNum type="arabicPeriod"/>
            </a:pPr>
            <a:r>
              <a:rPr lang="en-US" sz="3200" dirty="0">
                <a:solidFill>
                  <a:srgbClr val="121212"/>
                </a:solidFill>
                <a:latin typeface="TT Interphases"/>
                <a:ea typeface="TT Interphases"/>
                <a:cs typeface="TT Interphases"/>
                <a:sym typeface="TT Interphases"/>
              </a:rPr>
              <a:t>Thank families of volunteers</a:t>
            </a:r>
          </a:p>
          <a:p>
            <a:pPr marL="539749" lvl="1" indent="-269875">
              <a:lnSpc>
                <a:spcPct val="150000"/>
              </a:lnSpc>
              <a:buFont typeface="Arial"/>
              <a:buChar char="•"/>
            </a:pPr>
            <a:endParaRPr lang="en-US" sz="3600" dirty="0">
              <a:solidFill>
                <a:srgbClr val="121212"/>
              </a:solidFill>
              <a:latin typeface="TT Interphases"/>
              <a:ea typeface="TT Interphases"/>
              <a:cs typeface="TT Interphases"/>
              <a:sym typeface="TT Interphases"/>
            </a:endParaRPr>
          </a:p>
        </p:txBody>
      </p:sp>
      <p:grpSp>
        <p:nvGrpSpPr>
          <p:cNvPr id="13" name="Group 13">
            <a:extLst>
              <a:ext uri="{FF2B5EF4-FFF2-40B4-BE49-F238E27FC236}">
                <a16:creationId xmlns:a16="http://schemas.microsoft.com/office/drawing/2014/main" id="{852A3FBA-BDEB-7AF3-BA84-BEEBFF0CDDA6}"/>
              </a:ext>
            </a:extLst>
          </p:cNvPr>
          <p:cNvGrpSpPr/>
          <p:nvPr/>
        </p:nvGrpSpPr>
        <p:grpSpPr>
          <a:xfrm>
            <a:off x="383762" y="5062604"/>
            <a:ext cx="6808210" cy="4302235"/>
            <a:chOff x="0" y="0"/>
            <a:chExt cx="2272842" cy="456658"/>
          </a:xfrm>
        </p:grpSpPr>
        <p:sp>
          <p:nvSpPr>
            <p:cNvPr id="14" name="Freeform 14">
              <a:extLst>
                <a:ext uri="{FF2B5EF4-FFF2-40B4-BE49-F238E27FC236}">
                  <a16:creationId xmlns:a16="http://schemas.microsoft.com/office/drawing/2014/main" id="{732BEB42-6943-DE2C-C52A-4FFB82326B75}"/>
                </a:ext>
              </a:extLst>
            </p:cNvPr>
            <p:cNvSpPr/>
            <p:nvPr/>
          </p:nvSpPr>
          <p:spPr>
            <a:xfrm>
              <a:off x="0" y="0"/>
              <a:ext cx="2272842" cy="456658"/>
            </a:xfrm>
            <a:custGeom>
              <a:avLst/>
              <a:gdLst/>
              <a:ahLst/>
              <a:cxnLst/>
              <a:rect l="l" t="t" r="r" b="b"/>
              <a:pathLst>
                <a:path w="2272842" h="456658">
                  <a:moveTo>
                    <a:pt x="118737" y="0"/>
                  </a:moveTo>
                  <a:lnTo>
                    <a:pt x="2154105" y="0"/>
                  </a:lnTo>
                  <a:cubicBezTo>
                    <a:pt x="2219682" y="0"/>
                    <a:pt x="2272842" y="53160"/>
                    <a:pt x="2272842" y="118737"/>
                  </a:cubicBezTo>
                  <a:lnTo>
                    <a:pt x="2272842" y="337921"/>
                  </a:lnTo>
                  <a:cubicBezTo>
                    <a:pt x="2272842" y="403497"/>
                    <a:pt x="2219682" y="456658"/>
                    <a:pt x="2154105" y="456658"/>
                  </a:cubicBezTo>
                  <a:lnTo>
                    <a:pt x="118737" y="456658"/>
                  </a:lnTo>
                  <a:cubicBezTo>
                    <a:pt x="53160" y="456658"/>
                    <a:pt x="0" y="403497"/>
                    <a:pt x="0" y="337921"/>
                  </a:cubicBezTo>
                  <a:lnTo>
                    <a:pt x="0" y="118737"/>
                  </a:lnTo>
                  <a:cubicBezTo>
                    <a:pt x="0" y="53160"/>
                    <a:pt x="53160" y="0"/>
                    <a:pt x="118737" y="0"/>
                  </a:cubicBezTo>
                  <a:close/>
                </a:path>
              </a:pathLst>
            </a:custGeom>
            <a:solidFill>
              <a:srgbClr val="FF0000"/>
            </a:solidFill>
          </p:spPr>
          <p:txBody>
            <a:bodyPr/>
            <a:lstStyle/>
            <a:p>
              <a:endParaRPr lang="en-US" dirty="0"/>
            </a:p>
          </p:txBody>
        </p:sp>
        <p:sp>
          <p:nvSpPr>
            <p:cNvPr id="15" name="TextBox 15">
              <a:extLst>
                <a:ext uri="{FF2B5EF4-FFF2-40B4-BE49-F238E27FC236}">
                  <a16:creationId xmlns:a16="http://schemas.microsoft.com/office/drawing/2014/main" id="{0B97B347-2D99-FDFD-D265-6FD10F1AE24D}"/>
                </a:ext>
              </a:extLst>
            </p:cNvPr>
            <p:cNvSpPr txBox="1"/>
            <p:nvPr/>
          </p:nvSpPr>
          <p:spPr>
            <a:xfrm>
              <a:off x="0" y="-38100"/>
              <a:ext cx="2272842" cy="494758"/>
            </a:xfrm>
            <a:prstGeom prst="rect">
              <a:avLst/>
            </a:prstGeom>
          </p:spPr>
          <p:txBody>
            <a:bodyPr lIns="50800" tIns="50800" rIns="50800" bIns="50800" rtlCol="0" anchor="ctr"/>
            <a:lstStyle/>
            <a:p>
              <a:pPr algn="ctr">
                <a:lnSpc>
                  <a:spcPts val="2520"/>
                </a:lnSpc>
              </a:pPr>
              <a:endParaRPr dirty="0"/>
            </a:p>
          </p:txBody>
        </p:sp>
      </p:grpSp>
      <p:sp>
        <p:nvSpPr>
          <p:cNvPr id="17" name="TextBox 17">
            <a:extLst>
              <a:ext uri="{FF2B5EF4-FFF2-40B4-BE49-F238E27FC236}">
                <a16:creationId xmlns:a16="http://schemas.microsoft.com/office/drawing/2014/main" id="{1D05ACC4-FF50-1372-EE2E-99424487BDCF}"/>
              </a:ext>
            </a:extLst>
          </p:cNvPr>
          <p:cNvSpPr txBox="1"/>
          <p:nvPr/>
        </p:nvSpPr>
        <p:spPr>
          <a:xfrm>
            <a:off x="685800" y="5372058"/>
            <a:ext cx="6248400" cy="3741794"/>
          </a:xfrm>
          <a:prstGeom prst="rect">
            <a:avLst/>
          </a:prstGeom>
        </p:spPr>
        <p:txBody>
          <a:bodyPr wrap="square" lIns="0" tIns="0" rIns="0" bIns="0" rtlCol="0" anchor="t">
            <a:spAutoFit/>
          </a:bodyPr>
          <a:lstStyle/>
          <a:p>
            <a:pPr>
              <a:lnSpc>
                <a:spcPts val="4913"/>
              </a:lnSpc>
            </a:pPr>
            <a:r>
              <a:rPr lang="en-US" sz="3509" dirty="0">
                <a:solidFill>
                  <a:srgbClr val="FFFBF5"/>
                </a:solidFill>
                <a:latin typeface="DM Sans"/>
                <a:ea typeface="DM Sans"/>
                <a:cs typeface="DM Sans"/>
                <a:sym typeface="DM Sans"/>
              </a:rPr>
              <a:t> SELF CHECK –UP   DO YOU?</a:t>
            </a:r>
          </a:p>
          <a:p>
            <a:pPr algn="ctr">
              <a:lnSpc>
                <a:spcPts val="4913"/>
              </a:lnSpc>
            </a:pPr>
            <a:r>
              <a:rPr lang="en-US" sz="3509" dirty="0">
                <a:solidFill>
                  <a:srgbClr val="FFFBF5"/>
                </a:solidFill>
                <a:latin typeface="DM Sans"/>
                <a:ea typeface="DM Sans"/>
                <a:cs typeface="DM Sans"/>
                <a:sym typeface="DM Sans"/>
              </a:rPr>
              <a:t>Score</a:t>
            </a:r>
          </a:p>
          <a:p>
            <a:pPr algn="ctr">
              <a:lnSpc>
                <a:spcPts val="4913"/>
              </a:lnSpc>
            </a:pPr>
            <a:r>
              <a:rPr lang="en-US" sz="3509" dirty="0">
                <a:solidFill>
                  <a:srgbClr val="FFFBF5"/>
                </a:solidFill>
                <a:latin typeface="DM Sans"/>
                <a:ea typeface="DM Sans"/>
                <a:cs typeface="DM Sans"/>
                <a:sym typeface="DM Sans"/>
              </a:rPr>
              <a:t>4- All of the time</a:t>
            </a:r>
          </a:p>
          <a:p>
            <a:pPr algn="ctr">
              <a:lnSpc>
                <a:spcPts val="4913"/>
              </a:lnSpc>
            </a:pPr>
            <a:r>
              <a:rPr lang="en-US" sz="3509" dirty="0">
                <a:solidFill>
                  <a:srgbClr val="FFFBF5"/>
                </a:solidFill>
                <a:latin typeface="DM Sans"/>
                <a:ea typeface="DM Sans"/>
                <a:cs typeface="DM Sans"/>
                <a:sym typeface="DM Sans"/>
              </a:rPr>
              <a:t>3- Most of the time</a:t>
            </a:r>
          </a:p>
          <a:p>
            <a:pPr algn="ctr">
              <a:lnSpc>
                <a:spcPts val="4913"/>
              </a:lnSpc>
            </a:pPr>
            <a:r>
              <a:rPr lang="en-US" sz="3509" dirty="0">
                <a:solidFill>
                  <a:srgbClr val="FFFBF5"/>
                </a:solidFill>
                <a:latin typeface="DM Sans"/>
                <a:ea typeface="DM Sans"/>
                <a:cs typeface="DM Sans"/>
                <a:sym typeface="DM Sans"/>
              </a:rPr>
              <a:t>2- Occasionally</a:t>
            </a:r>
          </a:p>
          <a:p>
            <a:pPr algn="ctr">
              <a:lnSpc>
                <a:spcPts val="4913"/>
              </a:lnSpc>
            </a:pPr>
            <a:r>
              <a:rPr lang="en-US" sz="3509" dirty="0">
                <a:solidFill>
                  <a:srgbClr val="FFFBF5"/>
                </a:solidFill>
                <a:latin typeface="DM Sans"/>
                <a:ea typeface="DM Sans"/>
                <a:cs typeface="DM Sans"/>
                <a:sym typeface="DM Sans"/>
              </a:rPr>
              <a:t>1- Never</a:t>
            </a:r>
          </a:p>
        </p:txBody>
      </p:sp>
      <p:grpSp>
        <p:nvGrpSpPr>
          <p:cNvPr id="20" name="Group 20">
            <a:extLst>
              <a:ext uri="{FF2B5EF4-FFF2-40B4-BE49-F238E27FC236}">
                <a16:creationId xmlns:a16="http://schemas.microsoft.com/office/drawing/2014/main" id="{71B9C47D-7878-6035-98A9-E8928DDE50D0}"/>
              </a:ext>
            </a:extLst>
          </p:cNvPr>
          <p:cNvGrpSpPr/>
          <p:nvPr/>
        </p:nvGrpSpPr>
        <p:grpSpPr>
          <a:xfrm>
            <a:off x="-3577731" y="-713177"/>
            <a:ext cx="11032213" cy="1426353"/>
            <a:chOff x="0" y="0"/>
            <a:chExt cx="3684056" cy="476311"/>
          </a:xfrm>
        </p:grpSpPr>
        <p:sp>
          <p:nvSpPr>
            <p:cNvPr id="21" name="Freeform 21">
              <a:extLst>
                <a:ext uri="{FF2B5EF4-FFF2-40B4-BE49-F238E27FC236}">
                  <a16:creationId xmlns:a16="http://schemas.microsoft.com/office/drawing/2014/main" id="{BEBD97E2-E48B-44F4-3795-A97B8AACD948}"/>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FBB03B"/>
            </a:solidFill>
          </p:spPr>
          <p:txBody>
            <a:bodyPr/>
            <a:lstStyle/>
            <a:p>
              <a:endParaRPr lang="en-US"/>
            </a:p>
          </p:txBody>
        </p:sp>
        <p:sp>
          <p:nvSpPr>
            <p:cNvPr id="22" name="TextBox 22">
              <a:extLst>
                <a:ext uri="{FF2B5EF4-FFF2-40B4-BE49-F238E27FC236}">
                  <a16:creationId xmlns:a16="http://schemas.microsoft.com/office/drawing/2014/main" id="{AF8E5C0E-4996-6475-3F5E-4B6C45206CD8}"/>
                </a:ext>
              </a:extLst>
            </p:cNvPr>
            <p:cNvSpPr txBox="1"/>
            <p:nvPr/>
          </p:nvSpPr>
          <p:spPr>
            <a:xfrm>
              <a:off x="0" y="-38100"/>
              <a:ext cx="3684056" cy="514411"/>
            </a:xfrm>
            <a:prstGeom prst="rect">
              <a:avLst/>
            </a:prstGeom>
          </p:spPr>
          <p:txBody>
            <a:bodyPr lIns="50800" tIns="50800" rIns="50800" bIns="50800" rtlCol="0" anchor="ctr"/>
            <a:lstStyle/>
            <a:p>
              <a:pPr algn="ctr">
                <a:lnSpc>
                  <a:spcPts val="2520"/>
                </a:lnSpc>
              </a:pPr>
              <a:endParaRPr dirty="0"/>
            </a:p>
          </p:txBody>
        </p:sp>
      </p:grpSp>
      <p:grpSp>
        <p:nvGrpSpPr>
          <p:cNvPr id="3" name="Group 3">
            <a:extLst>
              <a:ext uri="{FF2B5EF4-FFF2-40B4-BE49-F238E27FC236}">
                <a16:creationId xmlns:a16="http://schemas.microsoft.com/office/drawing/2014/main" id="{D61B917B-289F-1BA3-C67B-47D90CF5B4CF}"/>
              </a:ext>
            </a:extLst>
          </p:cNvPr>
          <p:cNvGrpSpPr/>
          <p:nvPr/>
        </p:nvGrpSpPr>
        <p:grpSpPr>
          <a:xfrm>
            <a:off x="-921281" y="9757727"/>
            <a:ext cx="14728666" cy="1781674"/>
            <a:chOff x="0" y="0"/>
            <a:chExt cx="5134176" cy="621063"/>
          </a:xfrm>
        </p:grpSpPr>
        <p:sp>
          <p:nvSpPr>
            <p:cNvPr id="4" name="Freeform 4">
              <a:extLst>
                <a:ext uri="{FF2B5EF4-FFF2-40B4-BE49-F238E27FC236}">
                  <a16:creationId xmlns:a16="http://schemas.microsoft.com/office/drawing/2014/main" id="{620F67C2-1207-E883-1916-4C3627BEDDE0}"/>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5" name="TextBox 5">
              <a:extLst>
                <a:ext uri="{FF2B5EF4-FFF2-40B4-BE49-F238E27FC236}">
                  <a16:creationId xmlns:a16="http://schemas.microsoft.com/office/drawing/2014/main" id="{3E5234FC-9974-81A4-757E-2EB2C0457498}"/>
                </a:ext>
              </a:extLst>
            </p:cNvPr>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spTree>
    <p:extLst>
      <p:ext uri="{BB962C8B-B14F-4D97-AF65-F5344CB8AC3E}">
        <p14:creationId xmlns:p14="http://schemas.microsoft.com/office/powerpoint/2010/main" val="317750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a:extLst>
            <a:ext uri="{FF2B5EF4-FFF2-40B4-BE49-F238E27FC236}">
              <a16:creationId xmlns:a16="http://schemas.microsoft.com/office/drawing/2014/main" id="{6A7ED7F8-7A2C-E603-D16D-0F52B7BAAE7E}"/>
            </a:ext>
          </a:extLst>
        </p:cNvPr>
        <p:cNvGrpSpPr/>
        <p:nvPr/>
      </p:nvGrpSpPr>
      <p:grpSpPr>
        <a:xfrm>
          <a:off x="0" y="0"/>
          <a:ext cx="0" cy="0"/>
          <a:chOff x="0" y="0"/>
          <a:chExt cx="0" cy="0"/>
        </a:xfrm>
      </p:grpSpPr>
      <p:grpSp>
        <p:nvGrpSpPr>
          <p:cNvPr id="10" name="Group 10">
            <a:extLst>
              <a:ext uri="{FF2B5EF4-FFF2-40B4-BE49-F238E27FC236}">
                <a16:creationId xmlns:a16="http://schemas.microsoft.com/office/drawing/2014/main" id="{DCACCF9E-8E90-BC28-32BF-A3243F8A40E3}"/>
              </a:ext>
            </a:extLst>
          </p:cNvPr>
          <p:cNvGrpSpPr/>
          <p:nvPr/>
        </p:nvGrpSpPr>
        <p:grpSpPr>
          <a:xfrm>
            <a:off x="-921281" y="9757727"/>
            <a:ext cx="14728666" cy="1781674"/>
            <a:chOff x="0" y="0"/>
            <a:chExt cx="5134176" cy="621063"/>
          </a:xfrm>
        </p:grpSpPr>
        <p:sp>
          <p:nvSpPr>
            <p:cNvPr id="11" name="Freeform 11">
              <a:extLst>
                <a:ext uri="{FF2B5EF4-FFF2-40B4-BE49-F238E27FC236}">
                  <a16:creationId xmlns:a16="http://schemas.microsoft.com/office/drawing/2014/main" id="{ACBA5F6F-193A-52D7-C9F7-780696DC0CE6}"/>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12" name="TextBox 12">
              <a:extLst>
                <a:ext uri="{FF2B5EF4-FFF2-40B4-BE49-F238E27FC236}">
                  <a16:creationId xmlns:a16="http://schemas.microsoft.com/office/drawing/2014/main" id="{9D2E6415-8BA9-184F-A69E-74839AE72964}"/>
                </a:ext>
              </a:extLst>
            </p:cNvPr>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13" name="Group 13">
            <a:extLst>
              <a:ext uri="{FF2B5EF4-FFF2-40B4-BE49-F238E27FC236}">
                <a16:creationId xmlns:a16="http://schemas.microsoft.com/office/drawing/2014/main" id="{2AD964D4-D03E-9B19-3EED-1910043329DA}"/>
              </a:ext>
            </a:extLst>
          </p:cNvPr>
          <p:cNvGrpSpPr/>
          <p:nvPr/>
        </p:nvGrpSpPr>
        <p:grpSpPr>
          <a:xfrm>
            <a:off x="9706812" y="9757727"/>
            <a:ext cx="11342486" cy="1426353"/>
            <a:chOff x="0" y="0"/>
            <a:chExt cx="3787668" cy="476311"/>
          </a:xfrm>
        </p:grpSpPr>
        <p:sp>
          <p:nvSpPr>
            <p:cNvPr id="14" name="Freeform 14">
              <a:extLst>
                <a:ext uri="{FF2B5EF4-FFF2-40B4-BE49-F238E27FC236}">
                  <a16:creationId xmlns:a16="http://schemas.microsoft.com/office/drawing/2014/main" id="{7BBA6E34-61EC-6E09-D799-A8FED7DFC2AB}"/>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FBB03B"/>
            </a:solidFill>
          </p:spPr>
          <p:txBody>
            <a:bodyPr/>
            <a:lstStyle/>
            <a:p>
              <a:endParaRPr lang="en-US"/>
            </a:p>
          </p:txBody>
        </p:sp>
        <p:sp>
          <p:nvSpPr>
            <p:cNvPr id="15" name="TextBox 15">
              <a:extLst>
                <a:ext uri="{FF2B5EF4-FFF2-40B4-BE49-F238E27FC236}">
                  <a16:creationId xmlns:a16="http://schemas.microsoft.com/office/drawing/2014/main" id="{C926B312-CE1B-D227-A1BE-4133931FEC74}"/>
                </a:ext>
              </a:extLst>
            </p:cNvPr>
            <p:cNvSpPr txBox="1"/>
            <p:nvPr/>
          </p:nvSpPr>
          <p:spPr>
            <a:xfrm>
              <a:off x="0" y="-38100"/>
              <a:ext cx="3787668" cy="514411"/>
            </a:xfrm>
            <a:prstGeom prst="rect">
              <a:avLst/>
            </a:prstGeom>
          </p:spPr>
          <p:txBody>
            <a:bodyPr lIns="50800" tIns="50800" rIns="50800" bIns="50800" rtlCol="0" anchor="ctr"/>
            <a:lstStyle/>
            <a:p>
              <a:pPr algn="ctr">
                <a:lnSpc>
                  <a:spcPts val="2520"/>
                </a:lnSpc>
              </a:pPr>
              <a:endParaRPr dirty="0"/>
            </a:p>
          </p:txBody>
        </p:sp>
      </p:grpSp>
      <p:grpSp>
        <p:nvGrpSpPr>
          <p:cNvPr id="16" name="Group 16">
            <a:extLst>
              <a:ext uri="{FF2B5EF4-FFF2-40B4-BE49-F238E27FC236}">
                <a16:creationId xmlns:a16="http://schemas.microsoft.com/office/drawing/2014/main" id="{D11F7AC9-58AB-9A8E-1AAE-7E048FA97900}"/>
              </a:ext>
            </a:extLst>
          </p:cNvPr>
          <p:cNvGrpSpPr/>
          <p:nvPr/>
        </p:nvGrpSpPr>
        <p:grpSpPr>
          <a:xfrm>
            <a:off x="15230186" y="105915"/>
            <a:ext cx="4932136" cy="922785"/>
            <a:chOff x="0" y="0"/>
            <a:chExt cx="1647019" cy="308151"/>
          </a:xfrm>
        </p:grpSpPr>
        <p:sp>
          <p:nvSpPr>
            <p:cNvPr id="17" name="Freeform 17">
              <a:extLst>
                <a:ext uri="{FF2B5EF4-FFF2-40B4-BE49-F238E27FC236}">
                  <a16:creationId xmlns:a16="http://schemas.microsoft.com/office/drawing/2014/main" id="{113D9062-C1E6-C9CE-41A4-07E9972A27D5}"/>
                </a:ext>
              </a:extLst>
            </p:cNvPr>
            <p:cNvSpPr/>
            <p:nvPr/>
          </p:nvSpPr>
          <p:spPr>
            <a:xfrm>
              <a:off x="0" y="0"/>
              <a:ext cx="1647019" cy="308151"/>
            </a:xfrm>
            <a:custGeom>
              <a:avLst/>
              <a:gdLst/>
              <a:ahLst/>
              <a:cxnLst/>
              <a:rect l="l" t="t" r="r" b="b"/>
              <a:pathLst>
                <a:path w="1647019" h="308151">
                  <a:moveTo>
                    <a:pt x="154076" y="0"/>
                  </a:moveTo>
                  <a:lnTo>
                    <a:pt x="1492944" y="0"/>
                  </a:lnTo>
                  <a:cubicBezTo>
                    <a:pt x="1578037" y="0"/>
                    <a:pt x="1647019" y="68982"/>
                    <a:pt x="1647019" y="154076"/>
                  </a:cubicBezTo>
                  <a:lnTo>
                    <a:pt x="1647019" y="154076"/>
                  </a:lnTo>
                  <a:cubicBezTo>
                    <a:pt x="1647019" y="239169"/>
                    <a:pt x="1578037" y="308151"/>
                    <a:pt x="1492944" y="308151"/>
                  </a:cubicBezTo>
                  <a:lnTo>
                    <a:pt x="154076" y="308151"/>
                  </a:lnTo>
                  <a:cubicBezTo>
                    <a:pt x="68982" y="308151"/>
                    <a:pt x="0" y="239169"/>
                    <a:pt x="0" y="154076"/>
                  </a:cubicBezTo>
                  <a:lnTo>
                    <a:pt x="0" y="154076"/>
                  </a:lnTo>
                  <a:cubicBezTo>
                    <a:pt x="0" y="68982"/>
                    <a:pt x="68982" y="0"/>
                    <a:pt x="154076" y="0"/>
                  </a:cubicBezTo>
                  <a:close/>
                </a:path>
              </a:pathLst>
            </a:custGeom>
            <a:solidFill>
              <a:srgbClr val="FBB03B"/>
            </a:solidFill>
          </p:spPr>
          <p:txBody>
            <a:bodyPr/>
            <a:lstStyle/>
            <a:p>
              <a:endParaRPr lang="en-US"/>
            </a:p>
          </p:txBody>
        </p:sp>
        <p:sp>
          <p:nvSpPr>
            <p:cNvPr id="18" name="TextBox 18">
              <a:extLst>
                <a:ext uri="{FF2B5EF4-FFF2-40B4-BE49-F238E27FC236}">
                  <a16:creationId xmlns:a16="http://schemas.microsoft.com/office/drawing/2014/main" id="{E80D408C-49F0-F9AE-5D9B-401B80BD4683}"/>
                </a:ext>
              </a:extLst>
            </p:cNvPr>
            <p:cNvSpPr txBox="1"/>
            <p:nvPr/>
          </p:nvSpPr>
          <p:spPr>
            <a:xfrm>
              <a:off x="0" y="-38100"/>
              <a:ext cx="1647019" cy="346251"/>
            </a:xfrm>
            <a:prstGeom prst="rect">
              <a:avLst/>
            </a:prstGeom>
          </p:spPr>
          <p:txBody>
            <a:bodyPr lIns="50800" tIns="50800" rIns="50800" bIns="50800" rtlCol="0" anchor="ctr"/>
            <a:lstStyle/>
            <a:p>
              <a:pPr algn="ctr">
                <a:lnSpc>
                  <a:spcPts val="2520"/>
                </a:lnSpc>
              </a:pPr>
              <a:endParaRPr dirty="0"/>
            </a:p>
          </p:txBody>
        </p:sp>
      </p:grpSp>
      <p:grpSp>
        <p:nvGrpSpPr>
          <p:cNvPr id="19" name="Group 19">
            <a:extLst>
              <a:ext uri="{FF2B5EF4-FFF2-40B4-BE49-F238E27FC236}">
                <a16:creationId xmlns:a16="http://schemas.microsoft.com/office/drawing/2014/main" id="{42568E85-642C-8039-8788-8A70547B4A9C}"/>
              </a:ext>
            </a:extLst>
          </p:cNvPr>
          <p:cNvGrpSpPr/>
          <p:nvPr/>
        </p:nvGrpSpPr>
        <p:grpSpPr>
          <a:xfrm>
            <a:off x="9706812" y="-524329"/>
            <a:ext cx="10951124" cy="1007434"/>
            <a:chOff x="0" y="0"/>
            <a:chExt cx="3656978" cy="336419"/>
          </a:xfrm>
        </p:grpSpPr>
        <p:sp>
          <p:nvSpPr>
            <p:cNvPr id="20" name="Freeform 20">
              <a:extLst>
                <a:ext uri="{FF2B5EF4-FFF2-40B4-BE49-F238E27FC236}">
                  <a16:creationId xmlns:a16="http://schemas.microsoft.com/office/drawing/2014/main" id="{7278996A-44B3-3C9D-5D7D-EC3AE381F40F}"/>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FF0000"/>
            </a:solidFill>
          </p:spPr>
          <p:txBody>
            <a:bodyPr/>
            <a:lstStyle/>
            <a:p>
              <a:endParaRPr lang="en-US" dirty="0"/>
            </a:p>
          </p:txBody>
        </p:sp>
        <p:sp>
          <p:nvSpPr>
            <p:cNvPr id="21" name="TextBox 21">
              <a:extLst>
                <a:ext uri="{FF2B5EF4-FFF2-40B4-BE49-F238E27FC236}">
                  <a16:creationId xmlns:a16="http://schemas.microsoft.com/office/drawing/2014/main" id="{B498F87C-BB5A-A007-7AB6-C5235E408DA8}"/>
                </a:ext>
              </a:extLst>
            </p:cNvPr>
            <p:cNvSpPr txBox="1"/>
            <p:nvPr/>
          </p:nvSpPr>
          <p:spPr>
            <a:xfrm>
              <a:off x="0" y="-38100"/>
              <a:ext cx="3656978" cy="374519"/>
            </a:xfrm>
            <a:prstGeom prst="rect">
              <a:avLst/>
            </a:prstGeom>
          </p:spPr>
          <p:txBody>
            <a:bodyPr lIns="50800" tIns="50800" rIns="50800" bIns="50800" rtlCol="0" anchor="ctr"/>
            <a:lstStyle/>
            <a:p>
              <a:pPr algn="ctr">
                <a:lnSpc>
                  <a:spcPts val="2520"/>
                </a:lnSpc>
              </a:pPr>
              <a:endParaRPr dirty="0"/>
            </a:p>
          </p:txBody>
        </p:sp>
      </p:grpSp>
      <p:sp>
        <p:nvSpPr>
          <p:cNvPr id="22" name="TextBox 22">
            <a:extLst>
              <a:ext uri="{FF2B5EF4-FFF2-40B4-BE49-F238E27FC236}">
                <a16:creationId xmlns:a16="http://schemas.microsoft.com/office/drawing/2014/main" id="{BF7F9268-2136-CE5E-8304-DBEA0D4E2523}"/>
              </a:ext>
            </a:extLst>
          </p:cNvPr>
          <p:cNvSpPr txBox="1"/>
          <p:nvPr/>
        </p:nvSpPr>
        <p:spPr>
          <a:xfrm>
            <a:off x="762000" y="2095500"/>
            <a:ext cx="6095999" cy="4019434"/>
          </a:xfrm>
          <a:prstGeom prst="rect">
            <a:avLst/>
          </a:prstGeom>
        </p:spPr>
        <p:txBody>
          <a:bodyPr wrap="square" lIns="0" tIns="0" rIns="0" bIns="0" rtlCol="0" anchor="t">
            <a:spAutoFit/>
          </a:bodyPr>
          <a:lstStyle/>
          <a:p>
            <a:pPr algn="ctr">
              <a:lnSpc>
                <a:spcPts val="10400"/>
              </a:lnSpc>
            </a:pPr>
            <a:r>
              <a:rPr lang="en-US" sz="8800" b="1" dirty="0">
                <a:solidFill>
                  <a:srgbClr val="FF0000"/>
                </a:solidFill>
                <a:latin typeface="DM Sans Bold"/>
                <a:ea typeface="DM Sans Bold"/>
                <a:cs typeface="DM Sans Bold"/>
                <a:sym typeface="DM Sans Bold"/>
              </a:rPr>
              <a:t>Why Do </a:t>
            </a:r>
          </a:p>
          <a:p>
            <a:pPr algn="ctr">
              <a:lnSpc>
                <a:spcPts val="10400"/>
              </a:lnSpc>
            </a:pPr>
            <a:r>
              <a:rPr lang="en-US" sz="8800" b="1" dirty="0">
                <a:solidFill>
                  <a:srgbClr val="FF0000"/>
                </a:solidFill>
                <a:latin typeface="DM Sans Bold"/>
                <a:ea typeface="DM Sans Bold"/>
                <a:cs typeface="DM Sans Bold"/>
                <a:sym typeface="DM Sans Bold"/>
              </a:rPr>
              <a:t>Volunteers Quit?</a:t>
            </a:r>
          </a:p>
        </p:txBody>
      </p:sp>
      <p:graphicFrame>
        <p:nvGraphicFramePr>
          <p:cNvPr id="9" name="Diagram 8">
            <a:extLst>
              <a:ext uri="{FF2B5EF4-FFF2-40B4-BE49-F238E27FC236}">
                <a16:creationId xmlns:a16="http://schemas.microsoft.com/office/drawing/2014/main" id="{B7935840-1930-19B7-96A9-3CEFA61E9CFA}"/>
              </a:ext>
            </a:extLst>
          </p:cNvPr>
          <p:cNvGraphicFramePr/>
          <p:nvPr>
            <p:extLst>
              <p:ext uri="{D42A27DB-BD31-4B8C-83A1-F6EECF244321}">
                <p14:modId xmlns:p14="http://schemas.microsoft.com/office/powerpoint/2010/main" val="1405951719"/>
              </p:ext>
            </p:extLst>
          </p:nvPr>
        </p:nvGraphicFramePr>
        <p:xfrm>
          <a:off x="6172200" y="775358"/>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65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39DB554A-5C3C-2939-18FC-1BE69B32ED75}"/>
              </a:ext>
            </a:extLst>
          </p:cNvPr>
          <p:cNvGrpSpPr/>
          <p:nvPr/>
        </p:nvGrpSpPr>
        <p:grpSpPr>
          <a:xfrm>
            <a:off x="2514600" y="2607038"/>
            <a:ext cx="7283450" cy="6884333"/>
            <a:chOff x="-118880" y="-38100"/>
            <a:chExt cx="3171051" cy="1211063"/>
          </a:xfrm>
        </p:grpSpPr>
        <p:sp>
          <p:nvSpPr>
            <p:cNvPr id="8" name="Freeform 10">
              <a:extLst>
                <a:ext uri="{FF2B5EF4-FFF2-40B4-BE49-F238E27FC236}">
                  <a16:creationId xmlns:a16="http://schemas.microsoft.com/office/drawing/2014/main" id="{BAF7BBC8-236F-2C39-BBB1-C62292E717DF}"/>
                </a:ext>
              </a:extLst>
            </p:cNvPr>
            <p:cNvSpPr/>
            <p:nvPr/>
          </p:nvSpPr>
          <p:spPr>
            <a:xfrm>
              <a:off x="-118880" y="-30929"/>
              <a:ext cx="2962238" cy="1203892"/>
            </a:xfrm>
            <a:custGeom>
              <a:avLst/>
              <a:gdLst/>
              <a:ahLst/>
              <a:cxnLst/>
              <a:rect l="l" t="t" r="r" b="b"/>
              <a:pathLst>
                <a:path w="3052171" h="1125073">
                  <a:moveTo>
                    <a:pt x="39789" y="0"/>
                  </a:moveTo>
                  <a:lnTo>
                    <a:pt x="3012382" y="0"/>
                  </a:lnTo>
                  <a:cubicBezTo>
                    <a:pt x="3034357" y="0"/>
                    <a:pt x="3052171" y="17814"/>
                    <a:pt x="3052171" y="39789"/>
                  </a:cubicBezTo>
                  <a:lnTo>
                    <a:pt x="3052171" y="1085285"/>
                  </a:lnTo>
                  <a:cubicBezTo>
                    <a:pt x="3052171" y="1107259"/>
                    <a:pt x="3034357" y="1125073"/>
                    <a:pt x="3012382" y="1125073"/>
                  </a:cubicBezTo>
                  <a:lnTo>
                    <a:pt x="39789" y="1125073"/>
                  </a:lnTo>
                  <a:cubicBezTo>
                    <a:pt x="17814" y="1125073"/>
                    <a:pt x="0" y="1107259"/>
                    <a:pt x="0" y="1085285"/>
                  </a:cubicBezTo>
                  <a:lnTo>
                    <a:pt x="0" y="39789"/>
                  </a:lnTo>
                  <a:cubicBezTo>
                    <a:pt x="0" y="17814"/>
                    <a:pt x="17814" y="0"/>
                    <a:pt x="39789" y="0"/>
                  </a:cubicBezTo>
                  <a:close/>
                </a:path>
              </a:pathLst>
            </a:custGeom>
            <a:solidFill>
              <a:srgbClr val="F6EEE1"/>
            </a:solidFill>
          </p:spPr>
          <p:txBody>
            <a:bodyPr/>
            <a:lstStyle/>
            <a:p>
              <a:r>
                <a:rPr lang="en-US" sz="4800" b="1" dirty="0"/>
                <a:t>2023</a:t>
              </a:r>
              <a:endParaRPr lang="en-US" sz="2800" b="1" dirty="0"/>
            </a:p>
            <a:p>
              <a:pPr marL="457200" indent="-457200">
                <a:lnSpc>
                  <a:spcPct val="150000"/>
                </a:lnSpc>
                <a:buFont typeface="Arial" panose="020B0604020202020204" pitchFamily="34" charset="0"/>
                <a:buChar char="•"/>
              </a:pPr>
              <a:r>
                <a:rPr lang="en-US" sz="2800" dirty="0">
                  <a:latin typeface="TT Interphases" panose="020B0604020202020204" charset="0"/>
                </a:rPr>
                <a:t>Volunteering on the Rise!</a:t>
              </a:r>
            </a:p>
            <a:p>
              <a:pPr marL="457200" indent="-457200">
                <a:lnSpc>
                  <a:spcPct val="150000"/>
                </a:lnSpc>
                <a:buFont typeface="Arial" panose="020B0604020202020204" pitchFamily="34" charset="0"/>
                <a:buChar char="•"/>
              </a:pPr>
              <a:r>
                <a:rPr lang="en-US" sz="2800" dirty="0">
                  <a:latin typeface="TT Interphases" panose="020B0604020202020204" charset="0"/>
                </a:rPr>
                <a:t>Millennials (27-42) most significant GAIN.</a:t>
              </a:r>
            </a:p>
            <a:p>
              <a:pPr marL="457200" indent="-457200">
                <a:lnSpc>
                  <a:spcPct val="150000"/>
                </a:lnSpc>
                <a:buFont typeface="Arial" panose="020B0604020202020204" pitchFamily="34" charset="0"/>
                <a:buChar char="•"/>
              </a:pPr>
              <a:r>
                <a:rPr lang="en-US" sz="2800" dirty="0">
                  <a:latin typeface="TT Interphases" panose="020B0604020202020204" charset="0"/>
                </a:rPr>
                <a:t>People who identify as Asian, Native Hawaiian or Pacific Islander and Hispanic.</a:t>
              </a:r>
            </a:p>
            <a:p>
              <a:pPr marL="457200" indent="-457200">
                <a:lnSpc>
                  <a:spcPct val="150000"/>
                </a:lnSpc>
                <a:buFont typeface="Arial" panose="020B0604020202020204" pitchFamily="34" charset="0"/>
                <a:buChar char="•"/>
              </a:pPr>
              <a:r>
                <a:rPr lang="en-US" sz="2800" dirty="0">
                  <a:latin typeface="TT Interphases" panose="020B0604020202020204" charset="0"/>
                </a:rPr>
                <a:t>Those with less than a high school education. </a:t>
              </a:r>
            </a:p>
            <a:p>
              <a:pPr marL="457200" indent="-457200">
                <a:lnSpc>
                  <a:spcPct val="150000"/>
                </a:lnSpc>
                <a:buFont typeface="Arial" panose="020B0604020202020204" pitchFamily="34" charset="0"/>
                <a:buChar char="•"/>
              </a:pPr>
              <a:r>
                <a:rPr lang="en-US" sz="2800" dirty="0">
                  <a:latin typeface="TT Interphases" panose="020B0604020202020204" charset="0"/>
                </a:rPr>
                <a:t>Family income below $25K.</a:t>
              </a:r>
            </a:p>
            <a:p>
              <a:pPr marL="685800" indent="-685800">
                <a:buFont typeface="Arial" panose="020B0604020202020204" pitchFamily="34" charset="0"/>
                <a:buChar char="•"/>
              </a:pPr>
              <a:endParaRPr lang="en-US" sz="4800" dirty="0"/>
            </a:p>
          </p:txBody>
        </p:sp>
        <p:sp>
          <p:nvSpPr>
            <p:cNvPr id="9" name="TextBox 11">
              <a:extLst>
                <a:ext uri="{FF2B5EF4-FFF2-40B4-BE49-F238E27FC236}">
                  <a16:creationId xmlns:a16="http://schemas.microsoft.com/office/drawing/2014/main" id="{54B57DAE-9535-06E3-8A11-E6D5EA405D0A}"/>
                </a:ext>
              </a:extLst>
            </p:cNvPr>
            <p:cNvSpPr txBox="1"/>
            <p:nvPr/>
          </p:nvSpPr>
          <p:spPr>
            <a:xfrm>
              <a:off x="0" y="-38100"/>
              <a:ext cx="3052171" cy="1163173"/>
            </a:xfrm>
            <a:prstGeom prst="rect">
              <a:avLst/>
            </a:prstGeom>
          </p:spPr>
          <p:txBody>
            <a:bodyPr lIns="50800" tIns="50800" rIns="50800" bIns="50800" rtlCol="0" anchor="ctr"/>
            <a:lstStyle/>
            <a:p>
              <a:pPr algn="ctr">
                <a:lnSpc>
                  <a:spcPts val="2520"/>
                </a:lnSpc>
              </a:pPr>
              <a:endParaRPr dirty="0"/>
            </a:p>
          </p:txBody>
        </p:sp>
      </p:grpSp>
      <p:sp>
        <p:nvSpPr>
          <p:cNvPr id="2" name="TextBox 2"/>
          <p:cNvSpPr txBox="1"/>
          <p:nvPr/>
        </p:nvSpPr>
        <p:spPr>
          <a:xfrm>
            <a:off x="2514600" y="1104687"/>
            <a:ext cx="14592300" cy="1352037"/>
          </a:xfrm>
          <a:prstGeom prst="rect">
            <a:avLst/>
          </a:prstGeom>
        </p:spPr>
        <p:txBody>
          <a:bodyPr wrap="square" lIns="0" tIns="0" rIns="0" bIns="0" rtlCol="0" anchor="t">
            <a:spAutoFit/>
          </a:bodyPr>
          <a:lstStyle/>
          <a:p>
            <a:pPr algn="l">
              <a:lnSpc>
                <a:spcPts val="10400"/>
              </a:lnSpc>
            </a:pPr>
            <a:r>
              <a:rPr lang="en-US" sz="9600" b="1" dirty="0">
                <a:solidFill>
                  <a:srgbClr val="FF0000"/>
                </a:solidFill>
                <a:latin typeface="DM Sans Bold"/>
                <a:ea typeface="DM Sans Bold"/>
                <a:cs typeface="DM Sans Bold"/>
                <a:sym typeface="DM Sans Bold"/>
              </a:rPr>
              <a:t>Future of Volunteerism</a:t>
            </a:r>
          </a:p>
        </p:txBody>
      </p:sp>
      <p:grpSp>
        <p:nvGrpSpPr>
          <p:cNvPr id="11" name="Group 11"/>
          <p:cNvGrpSpPr/>
          <p:nvPr/>
        </p:nvGrpSpPr>
        <p:grpSpPr>
          <a:xfrm>
            <a:off x="-921281" y="9757727"/>
            <a:ext cx="14728666" cy="1781674"/>
            <a:chOff x="0" y="0"/>
            <a:chExt cx="5134176" cy="621063"/>
          </a:xfrm>
        </p:grpSpPr>
        <p:sp>
          <p:nvSpPr>
            <p:cNvPr id="12" name="Freeform 12"/>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13" name="TextBox 13"/>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14" name="Group 14"/>
          <p:cNvGrpSpPr/>
          <p:nvPr/>
        </p:nvGrpSpPr>
        <p:grpSpPr>
          <a:xfrm>
            <a:off x="9315450" y="9757727"/>
            <a:ext cx="11733848" cy="1426353"/>
            <a:chOff x="0" y="0"/>
            <a:chExt cx="3918358" cy="476311"/>
          </a:xfrm>
        </p:grpSpPr>
        <p:sp>
          <p:nvSpPr>
            <p:cNvPr id="15" name="Freeform 15"/>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dirty="0"/>
            </a:p>
          </p:txBody>
        </p:sp>
        <p:sp>
          <p:nvSpPr>
            <p:cNvPr id="16" name="TextBox 16"/>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grpSp>
        <p:nvGrpSpPr>
          <p:cNvPr id="27" name="Group 27"/>
          <p:cNvGrpSpPr/>
          <p:nvPr/>
        </p:nvGrpSpPr>
        <p:grpSpPr>
          <a:xfrm>
            <a:off x="12070285" y="105915"/>
            <a:ext cx="8092037" cy="922785"/>
            <a:chOff x="0" y="0"/>
            <a:chExt cx="2702225" cy="308151"/>
          </a:xfrm>
        </p:grpSpPr>
        <p:sp>
          <p:nvSpPr>
            <p:cNvPr id="28" name="Freeform 28"/>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FBB03B"/>
            </a:solidFill>
          </p:spPr>
          <p:txBody>
            <a:bodyPr/>
            <a:lstStyle/>
            <a:p>
              <a:endParaRPr lang="en-US"/>
            </a:p>
          </p:txBody>
        </p:sp>
        <p:sp>
          <p:nvSpPr>
            <p:cNvPr id="29" name="TextBox 29"/>
            <p:cNvSpPr txBox="1"/>
            <p:nvPr/>
          </p:nvSpPr>
          <p:spPr>
            <a:xfrm>
              <a:off x="0" y="-38100"/>
              <a:ext cx="2702225" cy="346251"/>
            </a:xfrm>
            <a:prstGeom prst="rect">
              <a:avLst/>
            </a:prstGeom>
          </p:spPr>
          <p:txBody>
            <a:bodyPr lIns="50800" tIns="50800" rIns="50800" bIns="50800" rtlCol="0" anchor="ctr"/>
            <a:lstStyle/>
            <a:p>
              <a:pPr algn="ctr">
                <a:lnSpc>
                  <a:spcPts val="2520"/>
                </a:lnSpc>
              </a:pPr>
              <a:endParaRPr dirty="0"/>
            </a:p>
          </p:txBody>
        </p:sp>
      </p:grpSp>
      <p:grpSp>
        <p:nvGrpSpPr>
          <p:cNvPr id="30" name="Group 30"/>
          <p:cNvGrpSpPr/>
          <p:nvPr/>
        </p:nvGrpSpPr>
        <p:grpSpPr>
          <a:xfrm>
            <a:off x="9315450" y="-524329"/>
            <a:ext cx="11342486" cy="1007434"/>
            <a:chOff x="0" y="0"/>
            <a:chExt cx="3787668" cy="336419"/>
          </a:xfrm>
        </p:grpSpPr>
        <p:sp>
          <p:nvSpPr>
            <p:cNvPr id="31" name="Freeform 31"/>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FF0000"/>
            </a:solidFill>
          </p:spPr>
          <p:txBody>
            <a:bodyPr/>
            <a:lstStyle/>
            <a:p>
              <a:endParaRPr lang="en-US" dirty="0"/>
            </a:p>
          </p:txBody>
        </p:sp>
        <p:sp>
          <p:nvSpPr>
            <p:cNvPr id="32" name="TextBox 32"/>
            <p:cNvSpPr txBox="1"/>
            <p:nvPr/>
          </p:nvSpPr>
          <p:spPr>
            <a:xfrm>
              <a:off x="0" y="-38100"/>
              <a:ext cx="3787668" cy="374519"/>
            </a:xfrm>
            <a:prstGeom prst="rect">
              <a:avLst/>
            </a:prstGeom>
          </p:spPr>
          <p:txBody>
            <a:bodyPr lIns="50800" tIns="50800" rIns="50800" bIns="50800" rtlCol="0" anchor="ctr"/>
            <a:lstStyle/>
            <a:p>
              <a:pPr algn="ctr">
                <a:lnSpc>
                  <a:spcPts val="2520"/>
                </a:lnSpc>
              </a:pPr>
              <a:endParaRPr dirty="0"/>
            </a:p>
          </p:txBody>
        </p:sp>
      </p:grpSp>
      <p:grpSp>
        <p:nvGrpSpPr>
          <p:cNvPr id="10" name="Group 9">
            <a:extLst>
              <a:ext uri="{FF2B5EF4-FFF2-40B4-BE49-F238E27FC236}">
                <a16:creationId xmlns:a16="http://schemas.microsoft.com/office/drawing/2014/main" id="{24880923-347F-FB5E-F8D6-B8865BDBF62C}"/>
              </a:ext>
            </a:extLst>
          </p:cNvPr>
          <p:cNvGrpSpPr/>
          <p:nvPr/>
        </p:nvGrpSpPr>
        <p:grpSpPr>
          <a:xfrm>
            <a:off x="9591487" y="2647803"/>
            <a:ext cx="7216963" cy="6843568"/>
            <a:chOff x="-89933" y="-61327"/>
            <a:chExt cx="3142104" cy="1305116"/>
          </a:xfrm>
        </p:grpSpPr>
        <p:sp>
          <p:nvSpPr>
            <p:cNvPr id="18" name="Freeform 10">
              <a:extLst>
                <a:ext uri="{FF2B5EF4-FFF2-40B4-BE49-F238E27FC236}">
                  <a16:creationId xmlns:a16="http://schemas.microsoft.com/office/drawing/2014/main" id="{99FD8EAA-20D1-83E0-58D1-F389B03C57C3}"/>
                </a:ext>
              </a:extLst>
            </p:cNvPr>
            <p:cNvSpPr/>
            <p:nvPr/>
          </p:nvSpPr>
          <p:spPr>
            <a:xfrm>
              <a:off x="-89933" y="-61327"/>
              <a:ext cx="2962238" cy="1305116"/>
            </a:xfrm>
            <a:custGeom>
              <a:avLst/>
              <a:gdLst/>
              <a:ahLst/>
              <a:cxnLst/>
              <a:rect l="l" t="t" r="r" b="b"/>
              <a:pathLst>
                <a:path w="3052171" h="1125073">
                  <a:moveTo>
                    <a:pt x="39789" y="0"/>
                  </a:moveTo>
                  <a:lnTo>
                    <a:pt x="3012382" y="0"/>
                  </a:lnTo>
                  <a:cubicBezTo>
                    <a:pt x="3034357" y="0"/>
                    <a:pt x="3052171" y="17814"/>
                    <a:pt x="3052171" y="39789"/>
                  </a:cubicBezTo>
                  <a:lnTo>
                    <a:pt x="3052171" y="1085285"/>
                  </a:lnTo>
                  <a:cubicBezTo>
                    <a:pt x="3052171" y="1107259"/>
                    <a:pt x="3034357" y="1125073"/>
                    <a:pt x="3012382" y="1125073"/>
                  </a:cubicBezTo>
                  <a:lnTo>
                    <a:pt x="39789" y="1125073"/>
                  </a:lnTo>
                  <a:cubicBezTo>
                    <a:pt x="17814" y="1125073"/>
                    <a:pt x="0" y="1107259"/>
                    <a:pt x="0" y="1085285"/>
                  </a:cubicBezTo>
                  <a:lnTo>
                    <a:pt x="0" y="39789"/>
                  </a:lnTo>
                  <a:cubicBezTo>
                    <a:pt x="0" y="17814"/>
                    <a:pt x="17814" y="0"/>
                    <a:pt x="39789" y="0"/>
                  </a:cubicBezTo>
                  <a:close/>
                </a:path>
              </a:pathLst>
            </a:custGeom>
            <a:solidFill>
              <a:srgbClr val="FF0000"/>
            </a:solidFill>
          </p:spPr>
          <p:txBody>
            <a:bodyPr/>
            <a:lstStyle/>
            <a:p>
              <a:r>
                <a:rPr lang="en-US" sz="4800" b="1" dirty="0"/>
                <a:t>2025</a:t>
              </a:r>
              <a:endParaRPr lang="en-US" sz="3200" b="1" dirty="0"/>
            </a:p>
            <a:p>
              <a:pPr marL="685800" indent="-685800">
                <a:buFont typeface="Arial" panose="020B0604020202020204" pitchFamily="34" charset="0"/>
                <a:buChar char="•"/>
              </a:pPr>
              <a:r>
                <a:rPr lang="en-US" sz="3200" dirty="0"/>
                <a:t>UGA Study published in 2025 suggests Americans are volunteering less.</a:t>
              </a:r>
            </a:p>
            <a:p>
              <a:pPr marL="685800" indent="-685800">
                <a:buFont typeface="Arial" panose="020B0604020202020204" pitchFamily="34" charset="0"/>
                <a:buChar char="•"/>
              </a:pPr>
              <a:r>
                <a:rPr lang="en-US" sz="3200" dirty="0"/>
                <a:t> Possibly caused by economic uncertainty and social unrest. </a:t>
              </a:r>
            </a:p>
            <a:p>
              <a:pPr marL="685800" indent="-685800">
                <a:buFont typeface="Arial" panose="020B0604020202020204" pitchFamily="34" charset="0"/>
                <a:buChar char="•"/>
              </a:pPr>
              <a:endParaRPr lang="en-US" sz="3200" dirty="0"/>
            </a:p>
            <a:p>
              <a:pPr marL="685800" indent="-685800">
                <a:buFont typeface="Arial" panose="020B0604020202020204" pitchFamily="34" charset="0"/>
                <a:buChar char="•"/>
              </a:pPr>
              <a:endParaRPr lang="en-US" sz="4800" b="1" dirty="0"/>
            </a:p>
          </p:txBody>
        </p:sp>
        <p:sp>
          <p:nvSpPr>
            <p:cNvPr id="19" name="TextBox 11">
              <a:extLst>
                <a:ext uri="{FF2B5EF4-FFF2-40B4-BE49-F238E27FC236}">
                  <a16:creationId xmlns:a16="http://schemas.microsoft.com/office/drawing/2014/main" id="{D2BFBFEE-A7B4-5B18-B8E7-E4DA407441C2}"/>
                </a:ext>
              </a:extLst>
            </p:cNvPr>
            <p:cNvSpPr txBox="1"/>
            <p:nvPr/>
          </p:nvSpPr>
          <p:spPr>
            <a:xfrm>
              <a:off x="0" y="-38100"/>
              <a:ext cx="3052171" cy="1163173"/>
            </a:xfrm>
            <a:prstGeom prst="rect">
              <a:avLst/>
            </a:prstGeom>
          </p:spPr>
          <p:txBody>
            <a:bodyPr lIns="50800" tIns="50800" rIns="50800" bIns="50800" rtlCol="0" anchor="ctr"/>
            <a:lstStyle/>
            <a:p>
              <a:pPr algn="ctr">
                <a:lnSpc>
                  <a:spcPts val="2520"/>
                </a:lnSpc>
              </a:pPr>
              <a:endParaRPr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762000" y="2128519"/>
            <a:ext cx="6340454" cy="5265159"/>
          </a:xfrm>
          <a:prstGeom prst="rect">
            <a:avLst/>
          </a:prstGeom>
        </p:spPr>
        <p:txBody>
          <a:bodyPr wrap="square" lIns="0" tIns="0" rIns="0" bIns="0" rtlCol="0" anchor="t">
            <a:spAutoFit/>
          </a:bodyPr>
          <a:lstStyle/>
          <a:p>
            <a:pPr algn="ctr">
              <a:lnSpc>
                <a:spcPts val="10400"/>
              </a:lnSpc>
            </a:pPr>
            <a:r>
              <a:rPr lang="en-US" sz="7200" b="1" dirty="0">
                <a:solidFill>
                  <a:srgbClr val="FF0000"/>
                </a:solidFill>
                <a:latin typeface="DM Sans Bold"/>
                <a:ea typeface="DM Sans Bold"/>
                <a:cs typeface="DM Sans Bold"/>
                <a:sym typeface="DM Sans Bold"/>
              </a:rPr>
              <a:t>The Next Generation of Volunteer Leaders</a:t>
            </a:r>
          </a:p>
        </p:txBody>
      </p:sp>
      <p:grpSp>
        <p:nvGrpSpPr>
          <p:cNvPr id="3" name="Group 3"/>
          <p:cNvGrpSpPr/>
          <p:nvPr/>
        </p:nvGrpSpPr>
        <p:grpSpPr>
          <a:xfrm>
            <a:off x="-921281" y="9757727"/>
            <a:ext cx="14728666" cy="1781674"/>
            <a:chOff x="0" y="0"/>
            <a:chExt cx="5134176" cy="621063"/>
          </a:xfrm>
        </p:grpSpPr>
        <p:sp>
          <p:nvSpPr>
            <p:cNvPr id="4" name="Freeform 4"/>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6" name="Group 6"/>
          <p:cNvGrpSpPr/>
          <p:nvPr/>
        </p:nvGrpSpPr>
        <p:grpSpPr>
          <a:xfrm>
            <a:off x="9315450" y="9757727"/>
            <a:ext cx="11733848" cy="1426353"/>
            <a:chOff x="0" y="0"/>
            <a:chExt cx="3918358" cy="476311"/>
          </a:xfrm>
        </p:grpSpPr>
        <p:sp>
          <p:nvSpPr>
            <p:cNvPr id="7" name="Freeform 7"/>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grpSp>
        <p:nvGrpSpPr>
          <p:cNvPr id="9" name="Group 9"/>
          <p:cNvGrpSpPr/>
          <p:nvPr/>
        </p:nvGrpSpPr>
        <p:grpSpPr>
          <a:xfrm>
            <a:off x="8156116" y="2264380"/>
            <a:ext cx="8688480" cy="2627862"/>
            <a:chOff x="0" y="0"/>
            <a:chExt cx="3028664" cy="916030"/>
          </a:xfrm>
        </p:grpSpPr>
        <p:sp>
          <p:nvSpPr>
            <p:cNvPr id="10" name="Freeform 10"/>
            <p:cNvSpPr/>
            <p:nvPr/>
          </p:nvSpPr>
          <p:spPr>
            <a:xfrm>
              <a:off x="0" y="0"/>
              <a:ext cx="3028664" cy="916031"/>
            </a:xfrm>
            <a:custGeom>
              <a:avLst/>
              <a:gdLst/>
              <a:ahLst/>
              <a:cxnLst/>
              <a:rect l="l" t="t" r="r" b="b"/>
              <a:pathLst>
                <a:path w="3028664" h="916031">
                  <a:moveTo>
                    <a:pt x="40098" y="0"/>
                  </a:moveTo>
                  <a:lnTo>
                    <a:pt x="2988566" y="0"/>
                  </a:lnTo>
                  <a:cubicBezTo>
                    <a:pt x="2999201" y="0"/>
                    <a:pt x="3009400" y="4225"/>
                    <a:pt x="3016920" y="11744"/>
                  </a:cubicBezTo>
                  <a:cubicBezTo>
                    <a:pt x="3024439" y="19264"/>
                    <a:pt x="3028664" y="29463"/>
                    <a:pt x="3028664" y="40098"/>
                  </a:cubicBezTo>
                  <a:lnTo>
                    <a:pt x="3028664" y="875933"/>
                  </a:lnTo>
                  <a:cubicBezTo>
                    <a:pt x="3028664" y="886567"/>
                    <a:pt x="3024439" y="896766"/>
                    <a:pt x="3016920" y="904286"/>
                  </a:cubicBezTo>
                  <a:cubicBezTo>
                    <a:pt x="3009400" y="911806"/>
                    <a:pt x="2999201" y="916031"/>
                    <a:pt x="2988566" y="916031"/>
                  </a:cubicBezTo>
                  <a:lnTo>
                    <a:pt x="40098" y="916031"/>
                  </a:lnTo>
                  <a:cubicBezTo>
                    <a:pt x="29463" y="916031"/>
                    <a:pt x="19264" y="911806"/>
                    <a:pt x="11744" y="904286"/>
                  </a:cubicBezTo>
                  <a:cubicBezTo>
                    <a:pt x="4225" y="896766"/>
                    <a:pt x="0" y="886567"/>
                    <a:pt x="0" y="875933"/>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1" name="TextBox 11"/>
            <p:cNvSpPr txBox="1"/>
            <p:nvPr/>
          </p:nvSpPr>
          <p:spPr>
            <a:xfrm>
              <a:off x="0" y="-38100"/>
              <a:ext cx="3028664" cy="954130"/>
            </a:xfrm>
            <a:prstGeom prst="rect">
              <a:avLst/>
            </a:prstGeom>
          </p:spPr>
          <p:txBody>
            <a:bodyPr lIns="50800" tIns="50800" rIns="50800" bIns="50800" rtlCol="0" anchor="ctr"/>
            <a:lstStyle/>
            <a:p>
              <a:pPr algn="ctr">
                <a:lnSpc>
                  <a:spcPts val="2520"/>
                </a:lnSpc>
              </a:pPr>
              <a:endParaRPr dirty="0"/>
            </a:p>
          </p:txBody>
        </p:sp>
      </p:grpSp>
      <p:sp>
        <p:nvSpPr>
          <p:cNvPr id="12" name="TextBox 12"/>
          <p:cNvSpPr txBox="1"/>
          <p:nvPr/>
        </p:nvSpPr>
        <p:spPr>
          <a:xfrm>
            <a:off x="8512550" y="2611675"/>
            <a:ext cx="7818902" cy="2208938"/>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Different strategies – Emphasis in social media platforms and trends.</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Communication-centric</a:t>
            </a:r>
          </a:p>
          <a:p>
            <a:pPr marL="539749" lvl="1" indent="-269875" algn="just">
              <a:lnSpc>
                <a:spcPts val="3499"/>
              </a:lnSpc>
              <a:buFont typeface="Arial"/>
              <a:buChar char="•"/>
            </a:pPr>
            <a:endParaRPr lang="en-US" sz="2499" dirty="0">
              <a:solidFill>
                <a:srgbClr val="121212"/>
              </a:solidFill>
              <a:latin typeface="TT Interphases"/>
              <a:ea typeface="TT Interphases"/>
              <a:cs typeface="TT Interphases"/>
              <a:sym typeface="TT Interphases"/>
            </a:endParaRPr>
          </a:p>
          <a:p>
            <a:pPr marL="539749" lvl="1" indent="-269875" algn="just">
              <a:lnSpc>
                <a:spcPts val="3499"/>
              </a:lnSpc>
              <a:buFont typeface="Arial"/>
              <a:buChar char="•"/>
            </a:pPr>
            <a:endParaRPr lang="en-US" sz="2499" dirty="0">
              <a:solidFill>
                <a:srgbClr val="121212"/>
              </a:solidFill>
              <a:latin typeface="TT Interphases"/>
              <a:ea typeface="TT Interphases"/>
              <a:cs typeface="TT Interphases"/>
              <a:sym typeface="TT Interphases"/>
            </a:endParaRPr>
          </a:p>
        </p:txBody>
      </p:sp>
      <p:grpSp>
        <p:nvGrpSpPr>
          <p:cNvPr id="13" name="Group 13"/>
          <p:cNvGrpSpPr/>
          <p:nvPr/>
        </p:nvGrpSpPr>
        <p:grpSpPr>
          <a:xfrm>
            <a:off x="7871011" y="7666996"/>
            <a:ext cx="8688480" cy="1664911"/>
            <a:chOff x="0" y="0"/>
            <a:chExt cx="3028664" cy="1020743"/>
          </a:xfrm>
        </p:grpSpPr>
        <p:sp>
          <p:nvSpPr>
            <p:cNvPr id="14" name="Freeform 14"/>
            <p:cNvSpPr/>
            <p:nvPr/>
          </p:nvSpPr>
          <p:spPr>
            <a:xfrm>
              <a:off x="0" y="0"/>
              <a:ext cx="3028664" cy="1020743"/>
            </a:xfrm>
            <a:custGeom>
              <a:avLst/>
              <a:gdLst/>
              <a:ahLst/>
              <a:cxnLst/>
              <a:rect l="l" t="t" r="r" b="b"/>
              <a:pathLst>
                <a:path w="3028664" h="1020743">
                  <a:moveTo>
                    <a:pt x="40098" y="0"/>
                  </a:moveTo>
                  <a:lnTo>
                    <a:pt x="2988566" y="0"/>
                  </a:lnTo>
                  <a:cubicBezTo>
                    <a:pt x="2999201" y="0"/>
                    <a:pt x="3009400" y="4225"/>
                    <a:pt x="3016920" y="11744"/>
                  </a:cubicBezTo>
                  <a:cubicBezTo>
                    <a:pt x="3024439" y="19264"/>
                    <a:pt x="3028664" y="29463"/>
                    <a:pt x="3028664" y="40098"/>
                  </a:cubicBezTo>
                  <a:lnTo>
                    <a:pt x="3028664" y="980646"/>
                  </a:lnTo>
                  <a:cubicBezTo>
                    <a:pt x="3028664" y="991280"/>
                    <a:pt x="3024439" y="1001479"/>
                    <a:pt x="3016920" y="1008999"/>
                  </a:cubicBezTo>
                  <a:cubicBezTo>
                    <a:pt x="3009400" y="1016519"/>
                    <a:pt x="2999201" y="1020743"/>
                    <a:pt x="2988566" y="1020743"/>
                  </a:cubicBezTo>
                  <a:lnTo>
                    <a:pt x="40098" y="1020743"/>
                  </a:lnTo>
                  <a:cubicBezTo>
                    <a:pt x="29463" y="1020743"/>
                    <a:pt x="19264" y="1016519"/>
                    <a:pt x="11744" y="1008999"/>
                  </a:cubicBezTo>
                  <a:cubicBezTo>
                    <a:pt x="4225" y="1001479"/>
                    <a:pt x="0" y="991280"/>
                    <a:pt x="0" y="980646"/>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5" name="TextBox 15"/>
            <p:cNvSpPr txBox="1"/>
            <p:nvPr/>
          </p:nvSpPr>
          <p:spPr>
            <a:xfrm>
              <a:off x="0" y="-38100"/>
              <a:ext cx="3028664" cy="1058843"/>
            </a:xfrm>
            <a:prstGeom prst="rect">
              <a:avLst/>
            </a:prstGeom>
          </p:spPr>
          <p:txBody>
            <a:bodyPr lIns="50800" tIns="50800" rIns="50800" bIns="50800" rtlCol="0" anchor="ctr"/>
            <a:lstStyle/>
            <a:p>
              <a:pPr algn="ctr">
                <a:lnSpc>
                  <a:spcPts val="2520"/>
                </a:lnSpc>
              </a:pPr>
              <a:endParaRPr dirty="0"/>
            </a:p>
          </p:txBody>
        </p:sp>
      </p:grpSp>
      <p:sp>
        <p:nvSpPr>
          <p:cNvPr id="16" name="TextBox 16"/>
          <p:cNvSpPr txBox="1"/>
          <p:nvPr/>
        </p:nvSpPr>
        <p:spPr>
          <a:xfrm>
            <a:off x="8525997" y="7411735"/>
            <a:ext cx="7818902" cy="1760097"/>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Emphasis on gaining various transferable skills and leadership opportunities.</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Programs addressing </a:t>
            </a:r>
            <a:r>
              <a:rPr lang="en-US" sz="2499" i="1" dirty="0">
                <a:solidFill>
                  <a:srgbClr val="121212"/>
                </a:solidFill>
                <a:latin typeface="TT Interphases"/>
                <a:ea typeface="TT Interphases"/>
                <a:cs typeface="TT Interphases"/>
                <a:sym typeface="TT Interphases"/>
              </a:rPr>
              <a:t>community needs and causes </a:t>
            </a:r>
            <a:r>
              <a:rPr lang="en-US" sz="2499" dirty="0">
                <a:solidFill>
                  <a:srgbClr val="121212"/>
                </a:solidFill>
                <a:latin typeface="TT Interphases"/>
                <a:ea typeface="TT Interphases"/>
                <a:cs typeface="TT Interphases"/>
                <a:sym typeface="TT Interphases"/>
              </a:rPr>
              <a:t>important to the next generation.</a:t>
            </a:r>
          </a:p>
        </p:txBody>
      </p:sp>
      <p:grpSp>
        <p:nvGrpSpPr>
          <p:cNvPr id="17" name="Group 17"/>
          <p:cNvGrpSpPr/>
          <p:nvPr/>
        </p:nvGrpSpPr>
        <p:grpSpPr>
          <a:xfrm>
            <a:off x="8530480" y="1699322"/>
            <a:ext cx="4491832" cy="858394"/>
            <a:chOff x="0" y="0"/>
            <a:chExt cx="1565780" cy="299222"/>
          </a:xfrm>
        </p:grpSpPr>
        <p:sp>
          <p:nvSpPr>
            <p:cNvPr id="18" name="Freeform 18"/>
            <p:cNvSpPr/>
            <p:nvPr/>
          </p:nvSpPr>
          <p:spPr>
            <a:xfrm>
              <a:off x="0" y="0"/>
              <a:ext cx="1565780" cy="299222"/>
            </a:xfrm>
            <a:custGeom>
              <a:avLst/>
              <a:gdLst/>
              <a:ahLst/>
              <a:cxnLst/>
              <a:rect l="l" t="t" r="r" b="b"/>
              <a:pathLst>
                <a:path w="1565780" h="299222">
                  <a:moveTo>
                    <a:pt x="149611" y="0"/>
                  </a:moveTo>
                  <a:lnTo>
                    <a:pt x="1416169" y="0"/>
                  </a:lnTo>
                  <a:cubicBezTo>
                    <a:pt x="1498797" y="0"/>
                    <a:pt x="1565780" y="66983"/>
                    <a:pt x="1565780" y="149611"/>
                  </a:cubicBezTo>
                  <a:lnTo>
                    <a:pt x="1565780" y="149611"/>
                  </a:lnTo>
                  <a:cubicBezTo>
                    <a:pt x="1565780" y="189291"/>
                    <a:pt x="1550018" y="227345"/>
                    <a:pt x="1521960" y="255402"/>
                  </a:cubicBezTo>
                  <a:cubicBezTo>
                    <a:pt x="1493903" y="283460"/>
                    <a:pt x="1455848" y="299222"/>
                    <a:pt x="1416169" y="299222"/>
                  </a:cubicBezTo>
                  <a:lnTo>
                    <a:pt x="149611" y="299222"/>
                  </a:lnTo>
                  <a:cubicBezTo>
                    <a:pt x="66983" y="299222"/>
                    <a:pt x="0" y="232239"/>
                    <a:pt x="0" y="149611"/>
                  </a:cubicBezTo>
                  <a:lnTo>
                    <a:pt x="0" y="149611"/>
                  </a:lnTo>
                  <a:cubicBezTo>
                    <a:pt x="0" y="66983"/>
                    <a:pt x="66983" y="0"/>
                    <a:pt x="149611" y="0"/>
                  </a:cubicBezTo>
                  <a:close/>
                </a:path>
              </a:pathLst>
            </a:custGeom>
            <a:solidFill>
              <a:srgbClr val="FF0000"/>
            </a:solidFill>
          </p:spPr>
          <p:txBody>
            <a:bodyPr/>
            <a:lstStyle/>
            <a:p>
              <a:endParaRPr lang="en-US" dirty="0"/>
            </a:p>
          </p:txBody>
        </p:sp>
        <p:sp>
          <p:nvSpPr>
            <p:cNvPr id="19" name="TextBox 19"/>
            <p:cNvSpPr txBox="1"/>
            <p:nvPr/>
          </p:nvSpPr>
          <p:spPr>
            <a:xfrm>
              <a:off x="0" y="-38100"/>
              <a:ext cx="1565780" cy="337322"/>
            </a:xfrm>
            <a:prstGeom prst="rect">
              <a:avLst/>
            </a:prstGeom>
          </p:spPr>
          <p:txBody>
            <a:bodyPr lIns="50800" tIns="50800" rIns="50800" bIns="50800" rtlCol="0" anchor="ctr"/>
            <a:lstStyle/>
            <a:p>
              <a:pPr algn="ctr">
                <a:lnSpc>
                  <a:spcPts val="2520"/>
                </a:lnSpc>
              </a:pPr>
              <a:endParaRPr dirty="0"/>
            </a:p>
          </p:txBody>
        </p:sp>
      </p:grpSp>
      <p:sp>
        <p:nvSpPr>
          <p:cNvPr id="21" name="TextBox 21"/>
          <p:cNvSpPr txBox="1"/>
          <p:nvPr/>
        </p:nvSpPr>
        <p:spPr>
          <a:xfrm>
            <a:off x="9112624" y="1794259"/>
            <a:ext cx="3369032" cy="477631"/>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Recruitment:</a:t>
            </a:r>
          </a:p>
        </p:txBody>
      </p:sp>
      <p:grpSp>
        <p:nvGrpSpPr>
          <p:cNvPr id="22" name="Group 22"/>
          <p:cNvGrpSpPr/>
          <p:nvPr/>
        </p:nvGrpSpPr>
        <p:grpSpPr>
          <a:xfrm>
            <a:off x="8570820" y="6494906"/>
            <a:ext cx="4491832" cy="858394"/>
            <a:chOff x="0" y="0"/>
            <a:chExt cx="1565780" cy="299222"/>
          </a:xfrm>
        </p:grpSpPr>
        <p:sp>
          <p:nvSpPr>
            <p:cNvPr id="23" name="Freeform 23"/>
            <p:cNvSpPr/>
            <p:nvPr/>
          </p:nvSpPr>
          <p:spPr>
            <a:xfrm>
              <a:off x="0" y="0"/>
              <a:ext cx="1565780" cy="299222"/>
            </a:xfrm>
            <a:custGeom>
              <a:avLst/>
              <a:gdLst/>
              <a:ahLst/>
              <a:cxnLst/>
              <a:rect l="l" t="t" r="r" b="b"/>
              <a:pathLst>
                <a:path w="1565780" h="299222">
                  <a:moveTo>
                    <a:pt x="149611" y="0"/>
                  </a:moveTo>
                  <a:lnTo>
                    <a:pt x="1416169" y="0"/>
                  </a:lnTo>
                  <a:cubicBezTo>
                    <a:pt x="1498797" y="0"/>
                    <a:pt x="1565780" y="66983"/>
                    <a:pt x="1565780" y="149611"/>
                  </a:cubicBezTo>
                  <a:lnTo>
                    <a:pt x="1565780" y="149611"/>
                  </a:lnTo>
                  <a:cubicBezTo>
                    <a:pt x="1565780" y="189291"/>
                    <a:pt x="1550018" y="227345"/>
                    <a:pt x="1521960" y="255402"/>
                  </a:cubicBezTo>
                  <a:cubicBezTo>
                    <a:pt x="1493903" y="283460"/>
                    <a:pt x="1455848" y="299222"/>
                    <a:pt x="1416169" y="299222"/>
                  </a:cubicBezTo>
                  <a:lnTo>
                    <a:pt x="149611" y="299222"/>
                  </a:lnTo>
                  <a:cubicBezTo>
                    <a:pt x="66983" y="299222"/>
                    <a:pt x="0" y="232239"/>
                    <a:pt x="0" y="149611"/>
                  </a:cubicBezTo>
                  <a:lnTo>
                    <a:pt x="0" y="149611"/>
                  </a:lnTo>
                  <a:cubicBezTo>
                    <a:pt x="0" y="66983"/>
                    <a:pt x="66983" y="0"/>
                    <a:pt x="149611" y="0"/>
                  </a:cubicBezTo>
                  <a:close/>
                </a:path>
              </a:pathLst>
            </a:custGeom>
            <a:solidFill>
              <a:srgbClr val="FF0000"/>
            </a:solidFill>
          </p:spPr>
          <p:txBody>
            <a:bodyPr/>
            <a:lstStyle/>
            <a:p>
              <a:endParaRPr lang="en-US" dirty="0"/>
            </a:p>
          </p:txBody>
        </p:sp>
        <p:sp>
          <p:nvSpPr>
            <p:cNvPr id="24" name="TextBox 24"/>
            <p:cNvSpPr txBox="1"/>
            <p:nvPr/>
          </p:nvSpPr>
          <p:spPr>
            <a:xfrm>
              <a:off x="0" y="-38100"/>
              <a:ext cx="1565780" cy="337322"/>
            </a:xfrm>
            <a:prstGeom prst="rect">
              <a:avLst/>
            </a:prstGeom>
          </p:spPr>
          <p:txBody>
            <a:bodyPr lIns="50800" tIns="50800" rIns="50800" bIns="50800" rtlCol="0" anchor="ctr"/>
            <a:lstStyle/>
            <a:p>
              <a:pPr algn="ctr">
                <a:lnSpc>
                  <a:spcPts val="2520"/>
                </a:lnSpc>
              </a:pPr>
              <a:endParaRPr dirty="0"/>
            </a:p>
          </p:txBody>
        </p:sp>
      </p:grpSp>
      <p:sp>
        <p:nvSpPr>
          <p:cNvPr id="26" name="TextBox 26"/>
          <p:cNvSpPr txBox="1"/>
          <p:nvPr/>
        </p:nvSpPr>
        <p:spPr>
          <a:xfrm>
            <a:off x="8846219" y="6555202"/>
            <a:ext cx="3369032" cy="477631"/>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Retention:</a:t>
            </a:r>
          </a:p>
        </p:txBody>
      </p:sp>
      <p:grpSp>
        <p:nvGrpSpPr>
          <p:cNvPr id="29" name="Group 29"/>
          <p:cNvGrpSpPr/>
          <p:nvPr/>
        </p:nvGrpSpPr>
        <p:grpSpPr>
          <a:xfrm>
            <a:off x="-3577731" y="-713177"/>
            <a:ext cx="11032213" cy="1426353"/>
            <a:chOff x="0" y="0"/>
            <a:chExt cx="3684056" cy="476311"/>
          </a:xfrm>
        </p:grpSpPr>
        <p:sp>
          <p:nvSpPr>
            <p:cNvPr id="30" name="Freeform 30"/>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FBB03B"/>
            </a:solidFill>
          </p:spPr>
          <p:txBody>
            <a:bodyPr/>
            <a:lstStyle/>
            <a:p>
              <a:endParaRPr lang="en-US"/>
            </a:p>
          </p:txBody>
        </p:sp>
        <p:sp>
          <p:nvSpPr>
            <p:cNvPr id="31" name="TextBox 31"/>
            <p:cNvSpPr txBox="1"/>
            <p:nvPr/>
          </p:nvSpPr>
          <p:spPr>
            <a:xfrm>
              <a:off x="0" y="-38100"/>
              <a:ext cx="3684056" cy="514411"/>
            </a:xfrm>
            <a:prstGeom prst="rect">
              <a:avLst/>
            </a:prstGeom>
          </p:spPr>
          <p:txBody>
            <a:bodyPr lIns="50800" tIns="50800" rIns="50800" bIns="50800" rtlCol="0" anchor="ctr"/>
            <a:lstStyle/>
            <a:p>
              <a:pPr algn="ctr">
                <a:lnSpc>
                  <a:spcPts val="2520"/>
                </a:lnSpc>
              </a:pPr>
              <a:endParaRPr dirty="0"/>
            </a:p>
          </p:txBody>
        </p:sp>
      </p:grpSp>
      <p:grpSp>
        <p:nvGrpSpPr>
          <p:cNvPr id="33" name="Group 17">
            <a:extLst>
              <a:ext uri="{FF2B5EF4-FFF2-40B4-BE49-F238E27FC236}">
                <a16:creationId xmlns:a16="http://schemas.microsoft.com/office/drawing/2014/main" id="{4192E8A0-A417-8543-6F5E-ADC9F948F74F}"/>
              </a:ext>
            </a:extLst>
          </p:cNvPr>
          <p:cNvGrpSpPr/>
          <p:nvPr/>
        </p:nvGrpSpPr>
        <p:grpSpPr>
          <a:xfrm>
            <a:off x="8539444" y="4056506"/>
            <a:ext cx="4491832" cy="858394"/>
            <a:chOff x="0" y="0"/>
            <a:chExt cx="1565780" cy="299222"/>
          </a:xfrm>
        </p:grpSpPr>
        <p:sp>
          <p:nvSpPr>
            <p:cNvPr id="34" name="Freeform 18">
              <a:extLst>
                <a:ext uri="{FF2B5EF4-FFF2-40B4-BE49-F238E27FC236}">
                  <a16:creationId xmlns:a16="http://schemas.microsoft.com/office/drawing/2014/main" id="{0CC4F705-7420-64C1-0C13-BE3D17408527}"/>
                </a:ext>
              </a:extLst>
            </p:cNvPr>
            <p:cNvSpPr/>
            <p:nvPr/>
          </p:nvSpPr>
          <p:spPr>
            <a:xfrm>
              <a:off x="0" y="0"/>
              <a:ext cx="1565780" cy="299222"/>
            </a:xfrm>
            <a:custGeom>
              <a:avLst/>
              <a:gdLst/>
              <a:ahLst/>
              <a:cxnLst/>
              <a:rect l="l" t="t" r="r" b="b"/>
              <a:pathLst>
                <a:path w="1565780" h="299222">
                  <a:moveTo>
                    <a:pt x="149611" y="0"/>
                  </a:moveTo>
                  <a:lnTo>
                    <a:pt x="1416169" y="0"/>
                  </a:lnTo>
                  <a:cubicBezTo>
                    <a:pt x="1498797" y="0"/>
                    <a:pt x="1565780" y="66983"/>
                    <a:pt x="1565780" y="149611"/>
                  </a:cubicBezTo>
                  <a:lnTo>
                    <a:pt x="1565780" y="149611"/>
                  </a:lnTo>
                  <a:cubicBezTo>
                    <a:pt x="1565780" y="189291"/>
                    <a:pt x="1550018" y="227345"/>
                    <a:pt x="1521960" y="255402"/>
                  </a:cubicBezTo>
                  <a:cubicBezTo>
                    <a:pt x="1493903" y="283460"/>
                    <a:pt x="1455848" y="299222"/>
                    <a:pt x="1416169" y="299222"/>
                  </a:cubicBezTo>
                  <a:lnTo>
                    <a:pt x="149611" y="299222"/>
                  </a:lnTo>
                  <a:cubicBezTo>
                    <a:pt x="66983" y="299222"/>
                    <a:pt x="0" y="232239"/>
                    <a:pt x="0" y="149611"/>
                  </a:cubicBezTo>
                  <a:lnTo>
                    <a:pt x="0" y="149611"/>
                  </a:lnTo>
                  <a:cubicBezTo>
                    <a:pt x="0" y="66983"/>
                    <a:pt x="66983" y="0"/>
                    <a:pt x="149611" y="0"/>
                  </a:cubicBezTo>
                  <a:close/>
                </a:path>
              </a:pathLst>
            </a:custGeom>
            <a:solidFill>
              <a:srgbClr val="FF0000"/>
            </a:solidFill>
          </p:spPr>
          <p:txBody>
            <a:bodyPr/>
            <a:lstStyle/>
            <a:p>
              <a:endParaRPr lang="en-US" dirty="0"/>
            </a:p>
          </p:txBody>
        </p:sp>
        <p:sp>
          <p:nvSpPr>
            <p:cNvPr id="35" name="TextBox 19">
              <a:extLst>
                <a:ext uri="{FF2B5EF4-FFF2-40B4-BE49-F238E27FC236}">
                  <a16:creationId xmlns:a16="http://schemas.microsoft.com/office/drawing/2014/main" id="{BFF5643E-EAEC-8F6D-D172-8389CDA8BE31}"/>
                </a:ext>
              </a:extLst>
            </p:cNvPr>
            <p:cNvSpPr txBox="1"/>
            <p:nvPr/>
          </p:nvSpPr>
          <p:spPr>
            <a:xfrm>
              <a:off x="0" y="-38100"/>
              <a:ext cx="1565780" cy="337322"/>
            </a:xfrm>
            <a:prstGeom prst="rect">
              <a:avLst/>
            </a:prstGeom>
          </p:spPr>
          <p:txBody>
            <a:bodyPr lIns="50800" tIns="50800" rIns="50800" bIns="50800" rtlCol="0" anchor="ctr"/>
            <a:lstStyle/>
            <a:p>
              <a:pPr algn="ctr">
                <a:lnSpc>
                  <a:spcPts val="2520"/>
                </a:lnSpc>
              </a:pPr>
              <a:endParaRPr dirty="0"/>
            </a:p>
          </p:txBody>
        </p:sp>
      </p:grpSp>
      <p:sp>
        <p:nvSpPr>
          <p:cNvPr id="36" name="TextBox 12">
            <a:extLst>
              <a:ext uri="{FF2B5EF4-FFF2-40B4-BE49-F238E27FC236}">
                <a16:creationId xmlns:a16="http://schemas.microsoft.com/office/drawing/2014/main" id="{503577E5-36CC-FC4C-C29F-29F5A304B9B9}"/>
              </a:ext>
            </a:extLst>
          </p:cNvPr>
          <p:cNvSpPr txBox="1"/>
          <p:nvPr/>
        </p:nvSpPr>
        <p:spPr>
          <a:xfrm>
            <a:off x="8521515" y="4965990"/>
            <a:ext cx="7818902" cy="1760097"/>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Incorporating work-life balance</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Skills-based – basic to advanced training</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Use evaluation and consistent feedback </a:t>
            </a:r>
          </a:p>
          <a:p>
            <a:pPr marL="539749" lvl="1" indent="-269875" algn="just">
              <a:lnSpc>
                <a:spcPts val="3499"/>
              </a:lnSpc>
              <a:buFont typeface="Arial"/>
              <a:buChar char="•"/>
            </a:pPr>
            <a:endParaRPr lang="en-US" sz="2499" dirty="0">
              <a:solidFill>
                <a:srgbClr val="121212"/>
              </a:solidFill>
              <a:latin typeface="TT Interphases"/>
              <a:ea typeface="TT Interphases"/>
              <a:cs typeface="TT Interphases"/>
              <a:sym typeface="TT Interphases"/>
            </a:endParaRPr>
          </a:p>
        </p:txBody>
      </p:sp>
      <p:sp>
        <p:nvSpPr>
          <p:cNvPr id="37" name="TextBox 21">
            <a:extLst>
              <a:ext uri="{FF2B5EF4-FFF2-40B4-BE49-F238E27FC236}">
                <a16:creationId xmlns:a16="http://schemas.microsoft.com/office/drawing/2014/main" id="{C4425C07-DC66-B992-DE11-B4698374DDAD}"/>
              </a:ext>
            </a:extLst>
          </p:cNvPr>
          <p:cNvSpPr txBox="1"/>
          <p:nvPr/>
        </p:nvSpPr>
        <p:spPr>
          <a:xfrm>
            <a:off x="8846219" y="4277496"/>
            <a:ext cx="3369032" cy="477631"/>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Training: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a:solidFill>
            <a:srgbClr val="FF0000"/>
          </a:solidFill>
        </p:grpSpPr>
        <p:sp>
          <p:nvSpPr>
            <p:cNvPr id="3" name="Freeform 3"/>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grpFill/>
          </p:spPr>
          <p:txBody>
            <a:bodyPr/>
            <a:lstStyle/>
            <a:p>
              <a:endParaRPr lang="en-US"/>
            </a:p>
          </p:txBody>
        </p:sp>
        <p:sp>
          <p:nvSpPr>
            <p:cNvPr id="4" name="TextBox 4"/>
            <p:cNvSpPr txBox="1"/>
            <p:nvPr/>
          </p:nvSpPr>
          <p:spPr>
            <a:xfrm>
              <a:off x="0" y="-38100"/>
              <a:ext cx="6996056" cy="659163"/>
            </a:xfrm>
            <a:prstGeom prst="rect">
              <a:avLst/>
            </a:prstGeom>
            <a:grpFill/>
          </p:spPr>
          <p:txBody>
            <a:bodyPr lIns="50800" tIns="50800" rIns="50800" bIns="50800" rtlCol="0" anchor="ctr"/>
            <a:lstStyle/>
            <a:p>
              <a:pPr algn="ctr">
                <a:lnSpc>
                  <a:spcPts val="2520"/>
                </a:lnSpc>
              </a:pPr>
              <a:endParaRPr dirty="0"/>
            </a:p>
          </p:txBody>
        </p:sp>
      </p:grpSp>
      <p:grpSp>
        <p:nvGrpSpPr>
          <p:cNvPr id="5" name="Group 5"/>
          <p:cNvGrpSpPr/>
          <p:nvPr/>
        </p:nvGrpSpPr>
        <p:grpSpPr>
          <a:xfrm>
            <a:off x="484565" y="7357785"/>
            <a:ext cx="8202235" cy="1329531"/>
            <a:chOff x="0" y="0"/>
            <a:chExt cx="3156620" cy="511668"/>
          </a:xfrm>
        </p:grpSpPr>
        <p:sp>
          <p:nvSpPr>
            <p:cNvPr id="6" name="Freeform 6"/>
            <p:cNvSpPr/>
            <p:nvPr/>
          </p:nvSpPr>
          <p:spPr>
            <a:xfrm>
              <a:off x="0" y="0"/>
              <a:ext cx="3156620" cy="511668"/>
            </a:xfrm>
            <a:custGeom>
              <a:avLst/>
              <a:gdLst/>
              <a:ahLst/>
              <a:cxnLst/>
              <a:rect l="l" t="t" r="r" b="b"/>
              <a:pathLst>
                <a:path w="3156620" h="511668">
                  <a:moveTo>
                    <a:pt x="94388" y="0"/>
                  </a:moveTo>
                  <a:lnTo>
                    <a:pt x="3062232" y="0"/>
                  </a:lnTo>
                  <a:cubicBezTo>
                    <a:pt x="3087265" y="0"/>
                    <a:pt x="3111273" y="9944"/>
                    <a:pt x="3128974" y="27646"/>
                  </a:cubicBezTo>
                  <a:cubicBezTo>
                    <a:pt x="3146675" y="45347"/>
                    <a:pt x="3156620" y="69355"/>
                    <a:pt x="3156620" y="94388"/>
                  </a:cubicBezTo>
                  <a:lnTo>
                    <a:pt x="3156620" y="417280"/>
                  </a:lnTo>
                  <a:cubicBezTo>
                    <a:pt x="3156620" y="469409"/>
                    <a:pt x="3114361" y="511668"/>
                    <a:pt x="3062232" y="511668"/>
                  </a:cubicBezTo>
                  <a:lnTo>
                    <a:pt x="94388" y="511668"/>
                  </a:lnTo>
                  <a:cubicBezTo>
                    <a:pt x="42259" y="511668"/>
                    <a:pt x="0" y="469409"/>
                    <a:pt x="0" y="417280"/>
                  </a:cubicBezTo>
                  <a:lnTo>
                    <a:pt x="0" y="94388"/>
                  </a:lnTo>
                  <a:cubicBezTo>
                    <a:pt x="0" y="42259"/>
                    <a:pt x="42259" y="0"/>
                    <a:pt x="94388" y="0"/>
                  </a:cubicBezTo>
                  <a:close/>
                </a:path>
              </a:pathLst>
            </a:custGeom>
            <a:solidFill>
              <a:srgbClr val="FBB03B"/>
            </a:solidFill>
            <a:ln cap="rnd">
              <a:noFill/>
              <a:prstDash val="solid"/>
              <a:round/>
            </a:ln>
          </p:spPr>
          <p:txBody>
            <a:bodyPr/>
            <a:lstStyle/>
            <a:p>
              <a:endParaRPr lang="en-US"/>
            </a:p>
          </p:txBody>
        </p:sp>
        <p:sp>
          <p:nvSpPr>
            <p:cNvPr id="7" name="TextBox 7"/>
            <p:cNvSpPr txBox="1"/>
            <p:nvPr/>
          </p:nvSpPr>
          <p:spPr>
            <a:xfrm>
              <a:off x="0" y="-38100"/>
              <a:ext cx="3156620" cy="549768"/>
            </a:xfrm>
            <a:prstGeom prst="rect">
              <a:avLst/>
            </a:prstGeom>
          </p:spPr>
          <p:txBody>
            <a:bodyPr lIns="50800" tIns="50800" rIns="50800" bIns="50800" rtlCol="0" anchor="ctr"/>
            <a:lstStyle/>
            <a:p>
              <a:pPr algn="ctr">
                <a:lnSpc>
                  <a:spcPts val="2520"/>
                </a:lnSpc>
              </a:pPr>
              <a:endParaRPr dirty="0"/>
            </a:p>
          </p:txBody>
        </p:sp>
      </p:grpSp>
      <p:grpSp>
        <p:nvGrpSpPr>
          <p:cNvPr id="9" name="Group 9"/>
          <p:cNvGrpSpPr/>
          <p:nvPr/>
        </p:nvGrpSpPr>
        <p:grpSpPr>
          <a:xfrm>
            <a:off x="1028700" y="1020862"/>
            <a:ext cx="16230600" cy="759934"/>
            <a:chOff x="0" y="0"/>
            <a:chExt cx="5657725" cy="264901"/>
          </a:xfrm>
        </p:grpSpPr>
        <p:sp>
          <p:nvSpPr>
            <p:cNvPr id="10" name="Freeform 10"/>
            <p:cNvSpPr/>
            <p:nvPr/>
          </p:nvSpPr>
          <p:spPr>
            <a:xfrm>
              <a:off x="0" y="0"/>
              <a:ext cx="5657726" cy="264901"/>
            </a:xfrm>
            <a:custGeom>
              <a:avLst/>
              <a:gdLst/>
              <a:ahLst/>
              <a:cxnLst/>
              <a:rect l="l" t="t" r="r" b="b"/>
              <a:pathLst>
                <a:path w="5657726" h="264901">
                  <a:moveTo>
                    <a:pt x="47700" y="0"/>
                  </a:moveTo>
                  <a:lnTo>
                    <a:pt x="5610026" y="0"/>
                  </a:lnTo>
                  <a:cubicBezTo>
                    <a:pt x="5622677" y="0"/>
                    <a:pt x="5634809" y="5025"/>
                    <a:pt x="5643755" y="13971"/>
                  </a:cubicBezTo>
                  <a:cubicBezTo>
                    <a:pt x="5652700" y="22916"/>
                    <a:pt x="5657726" y="35049"/>
                    <a:pt x="5657726" y="47700"/>
                  </a:cubicBezTo>
                  <a:lnTo>
                    <a:pt x="5657726" y="217201"/>
                  </a:lnTo>
                  <a:cubicBezTo>
                    <a:pt x="5657726" y="229852"/>
                    <a:pt x="5652700" y="241984"/>
                    <a:pt x="5643755" y="250930"/>
                  </a:cubicBezTo>
                  <a:cubicBezTo>
                    <a:pt x="5634809" y="259875"/>
                    <a:pt x="5622677" y="264901"/>
                    <a:pt x="5610026" y="264901"/>
                  </a:cubicBezTo>
                  <a:lnTo>
                    <a:pt x="47700" y="264901"/>
                  </a:lnTo>
                  <a:cubicBezTo>
                    <a:pt x="35049" y="264901"/>
                    <a:pt x="22916" y="259875"/>
                    <a:pt x="13971" y="250930"/>
                  </a:cubicBezTo>
                  <a:cubicBezTo>
                    <a:pt x="5025" y="241984"/>
                    <a:pt x="0" y="229852"/>
                    <a:pt x="0" y="217201"/>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dirty="0"/>
            </a:p>
          </p:txBody>
        </p:sp>
        <p:sp>
          <p:nvSpPr>
            <p:cNvPr id="11" name="TextBox 11"/>
            <p:cNvSpPr txBox="1"/>
            <p:nvPr/>
          </p:nvSpPr>
          <p:spPr>
            <a:xfrm>
              <a:off x="0" y="-38100"/>
              <a:ext cx="5657725" cy="303001"/>
            </a:xfrm>
            <a:prstGeom prst="rect">
              <a:avLst/>
            </a:prstGeom>
          </p:spPr>
          <p:txBody>
            <a:bodyPr lIns="50800" tIns="50800" rIns="50800" bIns="50800" rtlCol="0" anchor="ctr"/>
            <a:lstStyle/>
            <a:p>
              <a:pPr algn="ctr">
                <a:lnSpc>
                  <a:spcPts val="2520"/>
                </a:lnSpc>
              </a:pPr>
              <a:endParaRPr dirty="0"/>
            </a:p>
          </p:txBody>
        </p:sp>
      </p:grpSp>
      <p:sp>
        <p:nvSpPr>
          <p:cNvPr id="14" name="TextBox 14"/>
          <p:cNvSpPr txBox="1"/>
          <p:nvPr/>
        </p:nvSpPr>
        <p:spPr>
          <a:xfrm>
            <a:off x="9144000" y="2225412"/>
            <a:ext cx="7865231" cy="5794856"/>
          </a:xfrm>
          <a:prstGeom prst="rect">
            <a:avLst/>
          </a:prstGeom>
        </p:spPr>
        <p:txBody>
          <a:bodyPr lIns="0" tIns="0" rIns="0" bIns="0" rtlCol="0" anchor="t">
            <a:spAutoFit/>
          </a:bodyPr>
          <a:lstStyle/>
          <a:p>
            <a:pPr algn="ctr">
              <a:lnSpc>
                <a:spcPts val="11157"/>
              </a:lnSpc>
            </a:pPr>
            <a:r>
              <a:rPr lang="en-US" sz="11157" b="1" dirty="0">
                <a:solidFill>
                  <a:srgbClr val="FF0000"/>
                </a:solidFill>
                <a:latin typeface="DM Sans Bold"/>
                <a:ea typeface="DM Sans Bold"/>
                <a:cs typeface="DM Sans Bold"/>
                <a:sym typeface="DM Sans Bold"/>
              </a:rPr>
              <a:t>Thank You!</a:t>
            </a:r>
          </a:p>
          <a:p>
            <a:pPr algn="ctr">
              <a:lnSpc>
                <a:spcPts val="11157"/>
              </a:lnSpc>
            </a:pPr>
            <a:endParaRPr lang="en-US" sz="11157" b="1" dirty="0">
              <a:solidFill>
                <a:srgbClr val="FF0000"/>
              </a:solidFill>
              <a:latin typeface="DM Sans Bold"/>
              <a:ea typeface="DM Sans Bold"/>
              <a:cs typeface="DM Sans Bold"/>
              <a:sym typeface="DM Sans Bold"/>
            </a:endParaRPr>
          </a:p>
          <a:p>
            <a:pPr algn="ctr">
              <a:lnSpc>
                <a:spcPts val="11157"/>
              </a:lnSpc>
            </a:pPr>
            <a:r>
              <a:rPr lang="en-US" sz="11157" b="1" dirty="0">
                <a:solidFill>
                  <a:srgbClr val="FF0000"/>
                </a:solidFill>
                <a:latin typeface="DM Sans Bold"/>
                <a:ea typeface="DM Sans Bold"/>
                <a:cs typeface="DM Sans Bold"/>
                <a:sym typeface="DM Sans Bold"/>
              </a:rPr>
              <a:t>Questions?</a:t>
            </a:r>
          </a:p>
          <a:p>
            <a:pPr algn="ctr">
              <a:lnSpc>
                <a:spcPts val="11157"/>
              </a:lnSpc>
            </a:pPr>
            <a:endParaRPr lang="en-US" sz="11157" b="1" dirty="0">
              <a:solidFill>
                <a:srgbClr val="7E171A"/>
              </a:solidFill>
              <a:latin typeface="DM Sans Bold"/>
              <a:ea typeface="DM Sans Bold"/>
              <a:cs typeface="DM Sans Bold"/>
              <a:sym typeface="DM Sans Bold"/>
            </a:endParaRPr>
          </a:p>
        </p:txBody>
      </p:sp>
      <p:pic>
        <p:nvPicPr>
          <p:cNvPr id="8" name="Picture 7" descr="A logo of a marine corps league&#10;&#10;AI-generated content may be incorrect.">
            <a:extLst>
              <a:ext uri="{FF2B5EF4-FFF2-40B4-BE49-F238E27FC236}">
                <a16:creationId xmlns:a16="http://schemas.microsoft.com/office/drawing/2014/main" id="{BDAA2410-11D1-1A6F-7F5B-F7F3A27F7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75412"/>
            <a:ext cx="5228723" cy="52287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BB03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5" name="Group 5"/>
          <p:cNvGrpSpPr/>
          <p:nvPr/>
        </p:nvGrpSpPr>
        <p:grpSpPr>
          <a:xfrm>
            <a:off x="9706812" y="9757727"/>
            <a:ext cx="11342486" cy="1426353"/>
            <a:chOff x="0" y="0"/>
            <a:chExt cx="3787668" cy="476311"/>
          </a:xfrm>
        </p:grpSpPr>
        <p:sp>
          <p:nvSpPr>
            <p:cNvPr id="6" name="Freeform 6"/>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FF0000"/>
            </a:solidFill>
          </p:spPr>
          <p:txBody>
            <a:bodyPr/>
            <a:lstStyle/>
            <a:p>
              <a:endParaRPr lang="en-US"/>
            </a:p>
          </p:txBody>
        </p:sp>
        <p:sp>
          <p:nvSpPr>
            <p:cNvPr id="7" name="TextBox 7"/>
            <p:cNvSpPr txBox="1"/>
            <p:nvPr/>
          </p:nvSpPr>
          <p:spPr>
            <a:xfrm>
              <a:off x="0" y="-38100"/>
              <a:ext cx="3787668" cy="514411"/>
            </a:xfrm>
            <a:prstGeom prst="rect">
              <a:avLst/>
            </a:prstGeom>
          </p:spPr>
          <p:txBody>
            <a:bodyPr lIns="50800" tIns="50800" rIns="50800" bIns="50800" rtlCol="0" anchor="ctr"/>
            <a:lstStyle/>
            <a:p>
              <a:pPr algn="ctr">
                <a:lnSpc>
                  <a:spcPts val="2520"/>
                </a:lnSpc>
              </a:pPr>
              <a:endParaRPr dirty="0"/>
            </a:p>
          </p:txBody>
        </p:sp>
      </p:grpSp>
      <p:sp>
        <p:nvSpPr>
          <p:cNvPr id="8" name="Freeform 8"/>
          <p:cNvSpPr/>
          <p:nvPr/>
        </p:nvSpPr>
        <p:spPr>
          <a:xfrm>
            <a:off x="9655003" y="4193954"/>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0468437" y="1908778"/>
            <a:ext cx="7604297" cy="1378586"/>
          </a:xfrm>
          <a:prstGeom prst="rect">
            <a:avLst/>
          </a:prstGeom>
        </p:spPr>
        <p:txBody>
          <a:bodyPr wrap="square" lIns="0" tIns="0" rIns="0" bIns="0" rtlCol="0" anchor="t">
            <a:spAutoFit/>
          </a:bodyPr>
          <a:lstStyle/>
          <a:p>
            <a:pPr algn="l">
              <a:lnSpc>
                <a:spcPts val="10400"/>
              </a:lnSpc>
            </a:pPr>
            <a:r>
              <a:rPr lang="en-US" sz="10400" b="1" dirty="0">
                <a:solidFill>
                  <a:srgbClr val="FF0000"/>
                </a:solidFill>
                <a:latin typeface="DM Sans Bold"/>
                <a:ea typeface="DM Sans Bold"/>
                <a:cs typeface="DM Sans Bold"/>
                <a:sym typeface="DM Sans Bold"/>
              </a:rPr>
              <a:t>Discussion</a:t>
            </a:r>
          </a:p>
        </p:txBody>
      </p:sp>
      <p:sp>
        <p:nvSpPr>
          <p:cNvPr id="10" name="TextBox 10"/>
          <p:cNvSpPr txBox="1"/>
          <p:nvPr/>
        </p:nvSpPr>
        <p:spPr>
          <a:xfrm>
            <a:off x="11814315" y="4496904"/>
            <a:ext cx="4591436" cy="471805"/>
          </a:xfrm>
          <a:prstGeom prst="rect">
            <a:avLst/>
          </a:prstGeom>
        </p:spPr>
        <p:txBody>
          <a:bodyPr lIns="0" tIns="0" rIns="0" bIns="0" rtlCol="0" anchor="t">
            <a:spAutoFit/>
          </a:bodyPr>
          <a:lstStyle/>
          <a:p>
            <a:pPr algn="l">
              <a:lnSpc>
                <a:spcPts val="3920"/>
              </a:lnSpc>
            </a:pPr>
            <a:r>
              <a:rPr lang="en-US" sz="2800" dirty="0">
                <a:solidFill>
                  <a:srgbClr val="121212"/>
                </a:solidFill>
                <a:latin typeface="TT Interphases"/>
                <a:ea typeface="TT Interphases"/>
                <a:cs typeface="TT Interphases"/>
                <a:sym typeface="TT Interphases"/>
              </a:rPr>
              <a:t> </a:t>
            </a:r>
            <a:r>
              <a:rPr lang="en-US" sz="3200" dirty="0">
                <a:solidFill>
                  <a:srgbClr val="121212"/>
                </a:solidFill>
                <a:latin typeface="TT Interphases"/>
                <a:ea typeface="TT Interphases"/>
                <a:cs typeface="TT Interphases"/>
                <a:sym typeface="TT Interphases"/>
              </a:rPr>
              <a:t>Volunteerism</a:t>
            </a:r>
          </a:p>
        </p:txBody>
      </p:sp>
      <p:sp>
        <p:nvSpPr>
          <p:cNvPr id="11" name="TextBox 11"/>
          <p:cNvSpPr txBox="1"/>
          <p:nvPr/>
        </p:nvSpPr>
        <p:spPr>
          <a:xfrm>
            <a:off x="9809936" y="4518956"/>
            <a:ext cx="1109812" cy="563880"/>
          </a:xfrm>
          <a:prstGeom prst="rect">
            <a:avLst/>
          </a:prstGeom>
        </p:spPr>
        <p:txBody>
          <a:bodyPr lIns="0" tIns="0" rIns="0" bIns="0" rtlCol="0" anchor="t">
            <a:spAutoFit/>
          </a:bodyPr>
          <a:lstStyle/>
          <a:p>
            <a:pPr algn="ctr">
              <a:lnSpc>
                <a:spcPts val="4200"/>
              </a:lnSpc>
            </a:pPr>
            <a:r>
              <a:rPr lang="en-US" sz="4200" dirty="0">
                <a:solidFill>
                  <a:srgbClr val="FFFBF5"/>
                </a:solidFill>
                <a:latin typeface="DM Sans"/>
                <a:ea typeface="DM Sans"/>
                <a:cs typeface="DM Sans"/>
                <a:sym typeface="DM Sans"/>
              </a:rPr>
              <a:t>01</a:t>
            </a:r>
          </a:p>
        </p:txBody>
      </p:sp>
      <p:sp>
        <p:nvSpPr>
          <p:cNvPr id="12" name="Freeform 12"/>
          <p:cNvSpPr/>
          <p:nvPr/>
        </p:nvSpPr>
        <p:spPr>
          <a:xfrm>
            <a:off x="9655003" y="5721199"/>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1817059" y="5732635"/>
            <a:ext cx="6015817" cy="1473865"/>
          </a:xfrm>
          <a:prstGeom prst="rect">
            <a:avLst/>
          </a:prstGeom>
        </p:spPr>
        <p:txBody>
          <a:bodyPr lIns="0" tIns="0" rIns="0" bIns="0" rtlCol="0" anchor="t">
            <a:spAutoFit/>
          </a:bodyPr>
          <a:lstStyle/>
          <a:p>
            <a:pPr algn="l">
              <a:lnSpc>
                <a:spcPts val="3920"/>
              </a:lnSpc>
            </a:pPr>
            <a:r>
              <a:rPr lang="en-US" sz="3200" dirty="0">
                <a:solidFill>
                  <a:srgbClr val="121212"/>
                </a:solidFill>
                <a:latin typeface="TT Interphases"/>
                <a:ea typeface="TT Interphases"/>
                <a:cs typeface="TT Interphases"/>
                <a:sym typeface="TT Interphases"/>
              </a:rPr>
              <a:t>Mastering the Essential 3 R’s – Recruitment, Recognition, Retention</a:t>
            </a:r>
          </a:p>
        </p:txBody>
      </p:sp>
      <p:sp>
        <p:nvSpPr>
          <p:cNvPr id="14" name="TextBox 14"/>
          <p:cNvSpPr txBox="1"/>
          <p:nvPr/>
        </p:nvSpPr>
        <p:spPr>
          <a:xfrm>
            <a:off x="9809936" y="6046200"/>
            <a:ext cx="1109812" cy="563880"/>
          </a:xfrm>
          <a:prstGeom prst="rect">
            <a:avLst/>
          </a:prstGeom>
        </p:spPr>
        <p:txBody>
          <a:bodyPr lIns="0" tIns="0" rIns="0" bIns="0" rtlCol="0" anchor="t">
            <a:spAutoFit/>
          </a:bodyPr>
          <a:lstStyle/>
          <a:p>
            <a:pPr algn="ctr">
              <a:lnSpc>
                <a:spcPts val="4200"/>
              </a:lnSpc>
            </a:pPr>
            <a:r>
              <a:rPr lang="en-US" sz="4200" dirty="0">
                <a:solidFill>
                  <a:srgbClr val="FFFBF5"/>
                </a:solidFill>
                <a:latin typeface="DM Sans"/>
                <a:ea typeface="DM Sans"/>
                <a:cs typeface="DM Sans"/>
                <a:sym typeface="DM Sans"/>
              </a:rPr>
              <a:t>02</a:t>
            </a:r>
          </a:p>
        </p:txBody>
      </p:sp>
      <p:sp>
        <p:nvSpPr>
          <p:cNvPr id="17" name="TextBox 17"/>
          <p:cNvSpPr txBox="1"/>
          <p:nvPr/>
        </p:nvSpPr>
        <p:spPr>
          <a:xfrm>
            <a:off x="9809936" y="7830432"/>
            <a:ext cx="1109812" cy="563880"/>
          </a:xfrm>
          <a:prstGeom prst="rect">
            <a:avLst/>
          </a:prstGeom>
        </p:spPr>
        <p:txBody>
          <a:bodyPr lIns="0" tIns="0" rIns="0" bIns="0" rtlCol="0" anchor="t">
            <a:spAutoFit/>
          </a:bodyPr>
          <a:lstStyle/>
          <a:p>
            <a:pPr algn="ctr">
              <a:lnSpc>
                <a:spcPts val="4200"/>
              </a:lnSpc>
            </a:pPr>
            <a:r>
              <a:rPr lang="en-US" sz="4200" dirty="0">
                <a:solidFill>
                  <a:srgbClr val="FFFBF5"/>
                </a:solidFill>
                <a:latin typeface="DM Sans"/>
                <a:ea typeface="DM Sans"/>
                <a:cs typeface="DM Sans"/>
                <a:sym typeface="DM Sans"/>
              </a:rPr>
              <a:t>03</a:t>
            </a:r>
          </a:p>
        </p:txBody>
      </p:sp>
      <p:pic>
        <p:nvPicPr>
          <p:cNvPr id="4098" name="Picture 2" descr="May be an image of 2 people and text">
            <a:extLst>
              <a:ext uri="{FF2B5EF4-FFF2-40B4-BE49-F238E27FC236}">
                <a16:creationId xmlns:a16="http://schemas.microsoft.com/office/drawing/2014/main" id="{90605F36-3639-B046-02C9-2046A46BBE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408" y="1908778"/>
            <a:ext cx="8320592" cy="55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643661" y="5729551"/>
            <a:ext cx="13240638" cy="2700074"/>
            <a:chOff x="0" y="0"/>
            <a:chExt cx="4615473" cy="941202"/>
          </a:xfrm>
        </p:grpSpPr>
        <p:sp>
          <p:nvSpPr>
            <p:cNvPr id="3" name="Freeform 3"/>
            <p:cNvSpPr/>
            <p:nvPr/>
          </p:nvSpPr>
          <p:spPr>
            <a:xfrm>
              <a:off x="0" y="0"/>
              <a:ext cx="4615473" cy="941202"/>
            </a:xfrm>
            <a:custGeom>
              <a:avLst/>
              <a:gdLst/>
              <a:ahLst/>
              <a:cxnLst/>
              <a:rect l="l" t="t" r="r" b="b"/>
              <a:pathLst>
                <a:path w="4615473" h="941202">
                  <a:moveTo>
                    <a:pt x="29235" y="0"/>
                  </a:moveTo>
                  <a:lnTo>
                    <a:pt x="4586238" y="0"/>
                  </a:lnTo>
                  <a:cubicBezTo>
                    <a:pt x="4593991" y="0"/>
                    <a:pt x="4601427" y="3080"/>
                    <a:pt x="4606910" y="8563"/>
                  </a:cubicBezTo>
                  <a:cubicBezTo>
                    <a:pt x="4612393" y="14046"/>
                    <a:pt x="4615473" y="21482"/>
                    <a:pt x="4615473" y="29235"/>
                  </a:cubicBezTo>
                  <a:lnTo>
                    <a:pt x="4615473" y="911967"/>
                  </a:lnTo>
                  <a:cubicBezTo>
                    <a:pt x="4615473" y="928113"/>
                    <a:pt x="4602384" y="941202"/>
                    <a:pt x="4586238" y="941202"/>
                  </a:cubicBezTo>
                  <a:lnTo>
                    <a:pt x="29235" y="941202"/>
                  </a:lnTo>
                  <a:cubicBezTo>
                    <a:pt x="13089" y="941202"/>
                    <a:pt x="0" y="928113"/>
                    <a:pt x="0" y="911967"/>
                  </a:cubicBezTo>
                  <a:lnTo>
                    <a:pt x="0" y="29235"/>
                  </a:lnTo>
                  <a:cubicBezTo>
                    <a:pt x="0" y="13089"/>
                    <a:pt x="13089" y="0"/>
                    <a:pt x="29235" y="0"/>
                  </a:cubicBezTo>
                  <a:close/>
                </a:path>
              </a:pathLst>
            </a:custGeom>
            <a:solidFill>
              <a:srgbClr val="F6EEE1"/>
            </a:solidFill>
          </p:spPr>
          <p:txBody>
            <a:bodyPr/>
            <a:lstStyle/>
            <a:p>
              <a:endParaRPr lang="en-US"/>
            </a:p>
          </p:txBody>
        </p:sp>
        <p:sp>
          <p:nvSpPr>
            <p:cNvPr id="4" name="TextBox 4"/>
            <p:cNvSpPr txBox="1"/>
            <p:nvPr/>
          </p:nvSpPr>
          <p:spPr>
            <a:xfrm>
              <a:off x="0" y="-38100"/>
              <a:ext cx="4615473" cy="979302"/>
            </a:xfrm>
            <a:prstGeom prst="rect">
              <a:avLst/>
            </a:prstGeom>
          </p:spPr>
          <p:txBody>
            <a:bodyPr lIns="50800" tIns="50800" rIns="50800" bIns="50800" rtlCol="0" anchor="ctr"/>
            <a:lstStyle/>
            <a:p>
              <a:pPr algn="ctr">
                <a:lnSpc>
                  <a:spcPts val="2520"/>
                </a:lnSpc>
              </a:pPr>
              <a:endParaRPr dirty="0"/>
            </a:p>
          </p:txBody>
        </p:sp>
      </p:grpSp>
      <p:grpSp>
        <p:nvGrpSpPr>
          <p:cNvPr id="5" name="Group 5"/>
          <p:cNvGrpSpPr/>
          <p:nvPr/>
        </p:nvGrpSpPr>
        <p:grpSpPr>
          <a:xfrm>
            <a:off x="7516891" y="5729551"/>
            <a:ext cx="3246120" cy="2700074"/>
            <a:chOff x="0" y="0"/>
            <a:chExt cx="1131545" cy="941202"/>
          </a:xfrm>
        </p:grpSpPr>
        <p:sp>
          <p:nvSpPr>
            <p:cNvPr id="6" name="Freeform 6"/>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FF0000"/>
            </a:solidFill>
          </p:spPr>
          <p:txBody>
            <a:bodyPr/>
            <a:lstStyle/>
            <a:p>
              <a:endParaRPr lang="en-US" dirty="0"/>
            </a:p>
          </p:txBody>
        </p:sp>
        <p:sp>
          <p:nvSpPr>
            <p:cNvPr id="7" name="TextBox 7"/>
            <p:cNvSpPr txBox="1"/>
            <p:nvPr/>
          </p:nvSpPr>
          <p:spPr>
            <a:xfrm>
              <a:off x="0" y="-38100"/>
              <a:ext cx="1131545" cy="979302"/>
            </a:xfrm>
            <a:prstGeom prst="rect">
              <a:avLst/>
            </a:prstGeom>
          </p:spPr>
          <p:txBody>
            <a:bodyPr lIns="50800" tIns="50800" rIns="50800" bIns="50800" rtlCol="0" anchor="ctr"/>
            <a:lstStyle/>
            <a:p>
              <a:pPr algn="ctr">
                <a:lnSpc>
                  <a:spcPts val="2520"/>
                </a:lnSpc>
              </a:pPr>
              <a:endParaRPr dirty="0"/>
            </a:p>
          </p:txBody>
        </p:sp>
      </p:grpSp>
      <p:grpSp>
        <p:nvGrpSpPr>
          <p:cNvPr id="8" name="Group 8"/>
          <p:cNvGrpSpPr/>
          <p:nvPr/>
        </p:nvGrpSpPr>
        <p:grpSpPr>
          <a:xfrm>
            <a:off x="1028700" y="5729551"/>
            <a:ext cx="3246120" cy="2700074"/>
            <a:chOff x="0" y="0"/>
            <a:chExt cx="1131545" cy="941202"/>
          </a:xfrm>
        </p:grpSpPr>
        <p:sp>
          <p:nvSpPr>
            <p:cNvPr id="9" name="Freeform 9"/>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FF0000"/>
            </a:solidFill>
          </p:spPr>
          <p:txBody>
            <a:bodyPr/>
            <a:lstStyle/>
            <a:p>
              <a:endParaRPr lang="en-US" dirty="0"/>
            </a:p>
          </p:txBody>
        </p:sp>
        <p:sp>
          <p:nvSpPr>
            <p:cNvPr id="10" name="TextBox 10"/>
            <p:cNvSpPr txBox="1"/>
            <p:nvPr/>
          </p:nvSpPr>
          <p:spPr>
            <a:xfrm>
              <a:off x="0" y="-38100"/>
              <a:ext cx="1131545" cy="979302"/>
            </a:xfrm>
            <a:prstGeom prst="rect">
              <a:avLst/>
            </a:prstGeom>
          </p:spPr>
          <p:txBody>
            <a:bodyPr lIns="50800" tIns="50800" rIns="50800" bIns="50800" rtlCol="0" anchor="ctr"/>
            <a:lstStyle/>
            <a:p>
              <a:pPr algn="ctr">
                <a:lnSpc>
                  <a:spcPts val="2520"/>
                </a:lnSpc>
              </a:pPr>
              <a:endParaRPr dirty="0"/>
            </a:p>
          </p:txBody>
        </p:sp>
      </p:grpSp>
      <p:grpSp>
        <p:nvGrpSpPr>
          <p:cNvPr id="11" name="Group 11"/>
          <p:cNvGrpSpPr/>
          <p:nvPr/>
        </p:nvGrpSpPr>
        <p:grpSpPr>
          <a:xfrm>
            <a:off x="14005081" y="5729551"/>
            <a:ext cx="3246120" cy="2700074"/>
            <a:chOff x="0" y="0"/>
            <a:chExt cx="1131545" cy="941202"/>
          </a:xfrm>
        </p:grpSpPr>
        <p:sp>
          <p:nvSpPr>
            <p:cNvPr id="12" name="Freeform 12"/>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FF0000"/>
            </a:solidFill>
          </p:spPr>
          <p:txBody>
            <a:bodyPr/>
            <a:lstStyle/>
            <a:p>
              <a:endParaRPr lang="en-US" dirty="0"/>
            </a:p>
          </p:txBody>
        </p:sp>
        <p:sp>
          <p:nvSpPr>
            <p:cNvPr id="13" name="TextBox 13"/>
            <p:cNvSpPr txBox="1"/>
            <p:nvPr/>
          </p:nvSpPr>
          <p:spPr>
            <a:xfrm>
              <a:off x="0" y="-38100"/>
              <a:ext cx="1131545" cy="979302"/>
            </a:xfrm>
            <a:prstGeom prst="rect">
              <a:avLst/>
            </a:prstGeom>
          </p:spPr>
          <p:txBody>
            <a:bodyPr lIns="50800" tIns="50800" rIns="50800" bIns="50800" rtlCol="0" anchor="ctr"/>
            <a:lstStyle/>
            <a:p>
              <a:pPr algn="ctr">
                <a:lnSpc>
                  <a:spcPts val="2520"/>
                </a:lnSpc>
              </a:pPr>
              <a:endParaRPr dirty="0"/>
            </a:p>
          </p:txBody>
        </p:sp>
      </p:grpSp>
      <p:grpSp>
        <p:nvGrpSpPr>
          <p:cNvPr id="14" name="Group 14"/>
          <p:cNvGrpSpPr/>
          <p:nvPr/>
        </p:nvGrpSpPr>
        <p:grpSpPr>
          <a:xfrm>
            <a:off x="2057610" y="5143500"/>
            <a:ext cx="1172102" cy="117210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03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dirty="0"/>
            </a:p>
          </p:txBody>
        </p:sp>
      </p:grpSp>
      <p:grpSp>
        <p:nvGrpSpPr>
          <p:cNvPr id="17" name="Group 17"/>
          <p:cNvGrpSpPr/>
          <p:nvPr/>
        </p:nvGrpSpPr>
        <p:grpSpPr>
          <a:xfrm>
            <a:off x="5303730" y="5143500"/>
            <a:ext cx="1172102" cy="117210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03B"/>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dirty="0"/>
            </a:p>
          </p:txBody>
        </p:sp>
      </p:grpSp>
      <p:grpSp>
        <p:nvGrpSpPr>
          <p:cNvPr id="20" name="Group 20"/>
          <p:cNvGrpSpPr/>
          <p:nvPr/>
        </p:nvGrpSpPr>
        <p:grpSpPr>
          <a:xfrm>
            <a:off x="8549850" y="5143500"/>
            <a:ext cx="1172102" cy="117210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03B"/>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dirty="0"/>
            </a:p>
          </p:txBody>
        </p:sp>
      </p:grpSp>
      <p:grpSp>
        <p:nvGrpSpPr>
          <p:cNvPr id="23" name="Group 23"/>
          <p:cNvGrpSpPr/>
          <p:nvPr/>
        </p:nvGrpSpPr>
        <p:grpSpPr>
          <a:xfrm>
            <a:off x="11795970" y="5143500"/>
            <a:ext cx="1172102" cy="117210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03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dirty="0"/>
            </a:p>
          </p:txBody>
        </p:sp>
      </p:grpSp>
      <p:grpSp>
        <p:nvGrpSpPr>
          <p:cNvPr id="26" name="Group 26"/>
          <p:cNvGrpSpPr/>
          <p:nvPr/>
        </p:nvGrpSpPr>
        <p:grpSpPr>
          <a:xfrm>
            <a:off x="15042090" y="5143500"/>
            <a:ext cx="1172102" cy="117210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03B"/>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dirty="0"/>
            </a:p>
          </p:txBody>
        </p:sp>
      </p:grpSp>
      <p:sp>
        <p:nvSpPr>
          <p:cNvPr id="29" name="Freeform 29"/>
          <p:cNvSpPr/>
          <p:nvPr/>
        </p:nvSpPr>
        <p:spPr>
          <a:xfrm>
            <a:off x="2379386" y="5469120"/>
            <a:ext cx="528550" cy="520862"/>
          </a:xfrm>
          <a:custGeom>
            <a:avLst/>
            <a:gdLst/>
            <a:ahLst/>
            <a:cxnLst/>
            <a:rect l="l" t="t" r="r" b="b"/>
            <a:pathLst>
              <a:path w="528550" h="520862">
                <a:moveTo>
                  <a:pt x="0" y="0"/>
                </a:moveTo>
                <a:lnTo>
                  <a:pt x="528550" y="0"/>
                </a:lnTo>
                <a:lnTo>
                  <a:pt x="528550" y="520862"/>
                </a:lnTo>
                <a:lnTo>
                  <a:pt x="0" y="5208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5629350" y="5469120"/>
            <a:ext cx="520862" cy="520862"/>
          </a:xfrm>
          <a:custGeom>
            <a:avLst/>
            <a:gdLst/>
            <a:ahLst/>
            <a:cxnLst/>
            <a:rect l="l" t="t" r="r" b="b"/>
            <a:pathLst>
              <a:path w="520862" h="520862">
                <a:moveTo>
                  <a:pt x="0" y="0"/>
                </a:moveTo>
                <a:lnTo>
                  <a:pt x="520862" y="0"/>
                </a:lnTo>
                <a:lnTo>
                  <a:pt x="520862" y="520862"/>
                </a:lnTo>
                <a:lnTo>
                  <a:pt x="0" y="5208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8883569" y="5469120"/>
            <a:ext cx="520862" cy="520862"/>
          </a:xfrm>
          <a:custGeom>
            <a:avLst/>
            <a:gdLst/>
            <a:ahLst/>
            <a:cxnLst/>
            <a:rect l="l" t="t" r="r" b="b"/>
            <a:pathLst>
              <a:path w="520862" h="520862">
                <a:moveTo>
                  <a:pt x="0" y="0"/>
                </a:moveTo>
                <a:lnTo>
                  <a:pt x="520862" y="0"/>
                </a:lnTo>
                <a:lnTo>
                  <a:pt x="520862" y="520862"/>
                </a:lnTo>
                <a:lnTo>
                  <a:pt x="0" y="5208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a:off x="12114788" y="5469120"/>
            <a:ext cx="534467" cy="520862"/>
          </a:xfrm>
          <a:custGeom>
            <a:avLst/>
            <a:gdLst/>
            <a:ahLst/>
            <a:cxnLst/>
            <a:rect l="l" t="t" r="r" b="b"/>
            <a:pathLst>
              <a:path w="534467" h="520862">
                <a:moveTo>
                  <a:pt x="0" y="0"/>
                </a:moveTo>
                <a:lnTo>
                  <a:pt x="534467" y="0"/>
                </a:lnTo>
                <a:lnTo>
                  <a:pt x="534467" y="520862"/>
                </a:lnTo>
                <a:lnTo>
                  <a:pt x="0" y="5208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Freeform 33"/>
          <p:cNvSpPr/>
          <p:nvPr/>
        </p:nvSpPr>
        <p:spPr>
          <a:xfrm>
            <a:off x="15307700" y="5469120"/>
            <a:ext cx="640882" cy="520862"/>
          </a:xfrm>
          <a:custGeom>
            <a:avLst/>
            <a:gdLst/>
            <a:ahLst/>
            <a:cxnLst/>
            <a:rect l="l" t="t" r="r" b="b"/>
            <a:pathLst>
              <a:path w="640882" h="520862">
                <a:moveTo>
                  <a:pt x="0" y="0"/>
                </a:moveTo>
                <a:lnTo>
                  <a:pt x="640882" y="0"/>
                </a:lnTo>
                <a:lnTo>
                  <a:pt x="640882" y="520862"/>
                </a:lnTo>
                <a:lnTo>
                  <a:pt x="0" y="5208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TextBox 34"/>
          <p:cNvSpPr txBox="1"/>
          <p:nvPr/>
        </p:nvSpPr>
        <p:spPr>
          <a:xfrm>
            <a:off x="888562" y="1016519"/>
            <a:ext cx="10002437" cy="2297296"/>
          </a:xfrm>
          <a:prstGeom prst="rect">
            <a:avLst/>
          </a:prstGeom>
        </p:spPr>
        <p:txBody>
          <a:bodyPr lIns="0" tIns="0" rIns="0" bIns="0" rtlCol="0" anchor="t">
            <a:spAutoFit/>
          </a:bodyPr>
          <a:lstStyle/>
          <a:p>
            <a:pPr algn="l">
              <a:lnSpc>
                <a:spcPts val="8799"/>
              </a:lnSpc>
            </a:pPr>
            <a:r>
              <a:rPr lang="en-US" sz="8799" b="1" dirty="0">
                <a:solidFill>
                  <a:srgbClr val="FF0000"/>
                </a:solidFill>
                <a:latin typeface="DM Sans Bold"/>
                <a:ea typeface="DM Sans Bold"/>
                <a:cs typeface="DM Sans Bold"/>
                <a:sym typeface="DM Sans Bold"/>
              </a:rPr>
              <a:t>Role of Volunteers in an Organization</a:t>
            </a:r>
          </a:p>
        </p:txBody>
      </p:sp>
      <p:sp>
        <p:nvSpPr>
          <p:cNvPr id="35" name="TextBox 35"/>
          <p:cNvSpPr txBox="1"/>
          <p:nvPr/>
        </p:nvSpPr>
        <p:spPr>
          <a:xfrm>
            <a:off x="11658600" y="2009550"/>
            <a:ext cx="5867400" cy="1000274"/>
          </a:xfrm>
          <a:prstGeom prst="rect">
            <a:avLst/>
          </a:prstGeom>
        </p:spPr>
        <p:txBody>
          <a:bodyPr wrap="square" lIns="0" tIns="0" rIns="0" bIns="0" rtlCol="0" anchor="t">
            <a:spAutoFit/>
          </a:bodyPr>
          <a:lstStyle/>
          <a:p>
            <a:pPr algn="l">
              <a:lnSpc>
                <a:spcPts val="3919"/>
              </a:lnSpc>
            </a:pPr>
            <a:r>
              <a:rPr lang="en-US" sz="3600" dirty="0">
                <a:solidFill>
                  <a:srgbClr val="121212"/>
                </a:solidFill>
                <a:latin typeface="TT Interphases"/>
                <a:ea typeface="TT Interphases"/>
                <a:cs typeface="TT Interphases"/>
                <a:sym typeface="TT Interphases"/>
              </a:rPr>
              <a:t>Volunteers have a vital role in an organization, including:</a:t>
            </a:r>
          </a:p>
        </p:txBody>
      </p:sp>
      <p:sp>
        <p:nvSpPr>
          <p:cNvPr id="36" name="TextBox 36"/>
          <p:cNvSpPr txBox="1"/>
          <p:nvPr/>
        </p:nvSpPr>
        <p:spPr>
          <a:xfrm>
            <a:off x="1300876" y="6523823"/>
            <a:ext cx="2685571" cy="1285224"/>
          </a:xfrm>
          <a:prstGeom prst="rect">
            <a:avLst/>
          </a:prstGeom>
        </p:spPr>
        <p:txBody>
          <a:bodyPr lIns="0" tIns="0" rIns="0" bIns="0" rtlCol="0" anchor="t">
            <a:spAutoFit/>
          </a:bodyPr>
          <a:lstStyle/>
          <a:p>
            <a:pPr algn="ctr">
              <a:lnSpc>
                <a:spcPts val="3359"/>
              </a:lnSpc>
            </a:pPr>
            <a:r>
              <a:rPr lang="en-US" sz="2800" dirty="0">
                <a:solidFill>
                  <a:srgbClr val="FFFBF5"/>
                </a:solidFill>
                <a:latin typeface="TT Interphases"/>
                <a:ea typeface="TT Interphases"/>
                <a:cs typeface="TT Interphases"/>
                <a:sym typeface="TT Interphases"/>
              </a:rPr>
              <a:t>Supporting Organization Operations</a:t>
            </a:r>
          </a:p>
        </p:txBody>
      </p:sp>
      <p:sp>
        <p:nvSpPr>
          <p:cNvPr id="37" name="TextBox 37"/>
          <p:cNvSpPr txBox="1"/>
          <p:nvPr/>
        </p:nvSpPr>
        <p:spPr>
          <a:xfrm>
            <a:off x="4546996" y="6523823"/>
            <a:ext cx="2685571" cy="1285224"/>
          </a:xfrm>
          <a:prstGeom prst="rect">
            <a:avLst/>
          </a:prstGeom>
        </p:spPr>
        <p:txBody>
          <a:bodyPr lIns="0" tIns="0" rIns="0" bIns="0" rtlCol="0" anchor="t">
            <a:spAutoFit/>
          </a:bodyPr>
          <a:lstStyle/>
          <a:p>
            <a:pPr algn="ctr">
              <a:lnSpc>
                <a:spcPts val="3359"/>
              </a:lnSpc>
            </a:pPr>
            <a:r>
              <a:rPr lang="en-US" sz="2800" dirty="0">
                <a:solidFill>
                  <a:srgbClr val="121212"/>
                </a:solidFill>
                <a:latin typeface="TT Interphases"/>
                <a:ea typeface="TT Interphases"/>
                <a:cs typeface="TT Interphases"/>
                <a:sym typeface="TT Interphases"/>
              </a:rPr>
              <a:t>Counseling</a:t>
            </a:r>
          </a:p>
          <a:p>
            <a:pPr algn="ctr">
              <a:lnSpc>
                <a:spcPts val="3359"/>
              </a:lnSpc>
            </a:pPr>
            <a:r>
              <a:rPr lang="en-US" sz="2800" dirty="0">
                <a:solidFill>
                  <a:srgbClr val="121212"/>
                </a:solidFill>
                <a:latin typeface="TT Interphases"/>
                <a:ea typeface="TT Interphases"/>
                <a:cs typeface="TT Interphases"/>
                <a:sym typeface="TT Interphases"/>
              </a:rPr>
              <a:t>and</a:t>
            </a:r>
          </a:p>
          <a:p>
            <a:pPr algn="ctr">
              <a:lnSpc>
                <a:spcPts val="3359"/>
              </a:lnSpc>
            </a:pPr>
            <a:r>
              <a:rPr lang="en-US" sz="2800" dirty="0">
                <a:solidFill>
                  <a:srgbClr val="121212"/>
                </a:solidFill>
                <a:latin typeface="TT Interphases"/>
                <a:ea typeface="TT Interphases"/>
                <a:cs typeface="TT Interphases"/>
                <a:sym typeface="TT Interphases"/>
              </a:rPr>
              <a:t>Education</a:t>
            </a:r>
          </a:p>
        </p:txBody>
      </p:sp>
      <p:sp>
        <p:nvSpPr>
          <p:cNvPr id="38" name="TextBox 38"/>
          <p:cNvSpPr txBox="1"/>
          <p:nvPr/>
        </p:nvSpPr>
        <p:spPr>
          <a:xfrm>
            <a:off x="7793116" y="6523823"/>
            <a:ext cx="2685571" cy="1285224"/>
          </a:xfrm>
          <a:prstGeom prst="rect">
            <a:avLst/>
          </a:prstGeom>
        </p:spPr>
        <p:txBody>
          <a:bodyPr lIns="0" tIns="0" rIns="0" bIns="0" rtlCol="0" anchor="t">
            <a:spAutoFit/>
          </a:bodyPr>
          <a:lstStyle/>
          <a:p>
            <a:pPr algn="ctr">
              <a:lnSpc>
                <a:spcPts val="3359"/>
              </a:lnSpc>
            </a:pPr>
            <a:r>
              <a:rPr lang="en-US" sz="2800" dirty="0">
                <a:solidFill>
                  <a:srgbClr val="FFFBF5"/>
                </a:solidFill>
                <a:latin typeface="TT Interphases"/>
                <a:ea typeface="TT Interphases"/>
                <a:cs typeface="TT Interphases"/>
                <a:sym typeface="TT Interphases"/>
              </a:rPr>
              <a:t>Fundraising and Resource Collection</a:t>
            </a:r>
          </a:p>
        </p:txBody>
      </p:sp>
      <p:sp>
        <p:nvSpPr>
          <p:cNvPr id="39" name="TextBox 39"/>
          <p:cNvSpPr txBox="1"/>
          <p:nvPr/>
        </p:nvSpPr>
        <p:spPr>
          <a:xfrm>
            <a:off x="11039236" y="6523823"/>
            <a:ext cx="2685571" cy="1285224"/>
          </a:xfrm>
          <a:prstGeom prst="rect">
            <a:avLst/>
          </a:prstGeom>
        </p:spPr>
        <p:txBody>
          <a:bodyPr lIns="0" tIns="0" rIns="0" bIns="0" rtlCol="0" anchor="t">
            <a:spAutoFit/>
          </a:bodyPr>
          <a:lstStyle/>
          <a:p>
            <a:pPr algn="ctr">
              <a:lnSpc>
                <a:spcPts val="3359"/>
              </a:lnSpc>
            </a:pPr>
            <a:r>
              <a:rPr lang="en-US" sz="2800" dirty="0">
                <a:solidFill>
                  <a:srgbClr val="121212"/>
                </a:solidFill>
                <a:latin typeface="TT Interphases"/>
                <a:ea typeface="TT Interphases"/>
                <a:cs typeface="TT Interphases"/>
                <a:sym typeface="TT Interphases"/>
              </a:rPr>
              <a:t>Providing Emotional and Social Support</a:t>
            </a:r>
          </a:p>
        </p:txBody>
      </p:sp>
      <p:sp>
        <p:nvSpPr>
          <p:cNvPr id="40" name="TextBox 40"/>
          <p:cNvSpPr txBox="1"/>
          <p:nvPr/>
        </p:nvSpPr>
        <p:spPr>
          <a:xfrm>
            <a:off x="14285356" y="6523823"/>
            <a:ext cx="2685571" cy="1285224"/>
          </a:xfrm>
          <a:prstGeom prst="rect">
            <a:avLst/>
          </a:prstGeom>
        </p:spPr>
        <p:txBody>
          <a:bodyPr lIns="0" tIns="0" rIns="0" bIns="0" rtlCol="0" anchor="t">
            <a:spAutoFit/>
          </a:bodyPr>
          <a:lstStyle/>
          <a:p>
            <a:pPr algn="ctr">
              <a:lnSpc>
                <a:spcPts val="3359"/>
              </a:lnSpc>
            </a:pPr>
            <a:r>
              <a:rPr lang="en-US" sz="2800" dirty="0">
                <a:solidFill>
                  <a:srgbClr val="FFFBF5"/>
                </a:solidFill>
                <a:latin typeface="TT Interphases"/>
                <a:ea typeface="TT Interphases"/>
                <a:cs typeface="TT Interphases"/>
                <a:sym typeface="TT Interphases"/>
              </a:rPr>
              <a:t>Building Relationships and Networks</a:t>
            </a:r>
          </a:p>
        </p:txBody>
      </p:sp>
      <p:grpSp>
        <p:nvGrpSpPr>
          <p:cNvPr id="41" name="Group 41"/>
          <p:cNvGrpSpPr/>
          <p:nvPr/>
        </p:nvGrpSpPr>
        <p:grpSpPr>
          <a:xfrm>
            <a:off x="-921281" y="9757727"/>
            <a:ext cx="14728666" cy="1781674"/>
            <a:chOff x="0" y="0"/>
            <a:chExt cx="5134176" cy="621063"/>
          </a:xfrm>
        </p:grpSpPr>
        <p:sp>
          <p:nvSpPr>
            <p:cNvPr id="42" name="Freeform 42"/>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BB03B"/>
            </a:solidFill>
          </p:spPr>
          <p:txBody>
            <a:bodyPr/>
            <a:lstStyle/>
            <a:p>
              <a:endParaRPr lang="en-US"/>
            </a:p>
          </p:txBody>
        </p:sp>
        <p:sp>
          <p:nvSpPr>
            <p:cNvPr id="43" name="TextBox 43"/>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44" name="Group 44"/>
          <p:cNvGrpSpPr/>
          <p:nvPr/>
        </p:nvGrpSpPr>
        <p:grpSpPr>
          <a:xfrm>
            <a:off x="9144000" y="9757727"/>
            <a:ext cx="11905298" cy="1426353"/>
            <a:chOff x="0" y="0"/>
            <a:chExt cx="3975611" cy="476311"/>
          </a:xfrm>
        </p:grpSpPr>
        <p:sp>
          <p:nvSpPr>
            <p:cNvPr id="45" name="Freeform 45"/>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FF0000"/>
            </a:solidFill>
          </p:spPr>
          <p:txBody>
            <a:bodyPr/>
            <a:lstStyle/>
            <a:p>
              <a:endParaRPr lang="en-US" dirty="0"/>
            </a:p>
          </p:txBody>
        </p:sp>
        <p:sp>
          <p:nvSpPr>
            <p:cNvPr id="46" name="TextBox 46"/>
            <p:cNvSpPr txBox="1"/>
            <p:nvPr/>
          </p:nvSpPr>
          <p:spPr>
            <a:xfrm>
              <a:off x="0" y="-38100"/>
              <a:ext cx="3975611" cy="514411"/>
            </a:xfrm>
            <a:prstGeom prst="rect">
              <a:avLst/>
            </a:prstGeom>
          </p:spPr>
          <p:txBody>
            <a:bodyPr lIns="50800" tIns="50800" rIns="50800" bIns="50800" rtlCol="0" anchor="ctr"/>
            <a:lstStyle/>
            <a:p>
              <a:pPr algn="ctr">
                <a:lnSpc>
                  <a:spcPts val="2520"/>
                </a:lnSpc>
              </a:pP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a:extLst>
            <a:ext uri="{FF2B5EF4-FFF2-40B4-BE49-F238E27FC236}">
              <a16:creationId xmlns:a16="http://schemas.microsoft.com/office/drawing/2014/main" id="{C020D1F0-AD03-0E1A-987D-130BFF3C63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9D013AC-40AD-F896-116F-B259E598E6DE}"/>
              </a:ext>
            </a:extLst>
          </p:cNvPr>
          <p:cNvSpPr txBox="1"/>
          <p:nvPr/>
        </p:nvSpPr>
        <p:spPr>
          <a:xfrm>
            <a:off x="817989" y="990722"/>
            <a:ext cx="6487150" cy="4019434"/>
          </a:xfrm>
          <a:prstGeom prst="rect">
            <a:avLst/>
          </a:prstGeom>
        </p:spPr>
        <p:txBody>
          <a:bodyPr lIns="0" tIns="0" rIns="0" bIns="0" rtlCol="0" anchor="t">
            <a:spAutoFit/>
          </a:bodyPr>
          <a:lstStyle/>
          <a:p>
            <a:pPr algn="l">
              <a:lnSpc>
                <a:spcPts val="10400"/>
              </a:lnSpc>
            </a:pPr>
            <a:r>
              <a:rPr lang="en-US" sz="9600" b="1" dirty="0">
                <a:solidFill>
                  <a:srgbClr val="FF0000"/>
                </a:solidFill>
                <a:latin typeface="DM Sans Bold"/>
                <a:ea typeface="DM Sans Bold"/>
                <a:cs typeface="DM Sans Bold"/>
                <a:sym typeface="DM Sans Bold"/>
              </a:rPr>
              <a:t>Why do people volunteer?</a:t>
            </a:r>
          </a:p>
        </p:txBody>
      </p:sp>
      <p:grpSp>
        <p:nvGrpSpPr>
          <p:cNvPr id="3" name="Group 3">
            <a:extLst>
              <a:ext uri="{FF2B5EF4-FFF2-40B4-BE49-F238E27FC236}">
                <a16:creationId xmlns:a16="http://schemas.microsoft.com/office/drawing/2014/main" id="{6C36BE31-86DF-2C5D-EE1B-2101F930F146}"/>
              </a:ext>
            </a:extLst>
          </p:cNvPr>
          <p:cNvGrpSpPr/>
          <p:nvPr/>
        </p:nvGrpSpPr>
        <p:grpSpPr>
          <a:xfrm>
            <a:off x="-921281" y="9757727"/>
            <a:ext cx="14728666" cy="1781674"/>
            <a:chOff x="0" y="0"/>
            <a:chExt cx="5134176" cy="621063"/>
          </a:xfrm>
        </p:grpSpPr>
        <p:sp>
          <p:nvSpPr>
            <p:cNvPr id="4" name="Freeform 4">
              <a:extLst>
                <a:ext uri="{FF2B5EF4-FFF2-40B4-BE49-F238E27FC236}">
                  <a16:creationId xmlns:a16="http://schemas.microsoft.com/office/drawing/2014/main" id="{592DE3EF-B7C8-89D5-0581-CA3587A7CECB}"/>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5" name="TextBox 5">
              <a:extLst>
                <a:ext uri="{FF2B5EF4-FFF2-40B4-BE49-F238E27FC236}">
                  <a16:creationId xmlns:a16="http://schemas.microsoft.com/office/drawing/2014/main" id="{B9C3A140-0F38-EC67-D4EB-256D98EFC541}"/>
                </a:ext>
              </a:extLst>
            </p:cNvPr>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6" name="Group 6">
            <a:extLst>
              <a:ext uri="{FF2B5EF4-FFF2-40B4-BE49-F238E27FC236}">
                <a16:creationId xmlns:a16="http://schemas.microsoft.com/office/drawing/2014/main" id="{1A306BF1-0DCF-4A64-63B4-ED3E41D48B00}"/>
              </a:ext>
            </a:extLst>
          </p:cNvPr>
          <p:cNvGrpSpPr/>
          <p:nvPr/>
        </p:nvGrpSpPr>
        <p:grpSpPr>
          <a:xfrm>
            <a:off x="9315450" y="9757727"/>
            <a:ext cx="11733848" cy="1426353"/>
            <a:chOff x="0" y="0"/>
            <a:chExt cx="3918358" cy="476311"/>
          </a:xfrm>
        </p:grpSpPr>
        <p:sp>
          <p:nvSpPr>
            <p:cNvPr id="7" name="Freeform 7">
              <a:extLst>
                <a:ext uri="{FF2B5EF4-FFF2-40B4-BE49-F238E27FC236}">
                  <a16:creationId xmlns:a16="http://schemas.microsoft.com/office/drawing/2014/main" id="{834B1E5F-1719-C459-F9F4-691DF7FDC47C}"/>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a:p>
          </p:txBody>
        </p:sp>
        <p:sp>
          <p:nvSpPr>
            <p:cNvPr id="8" name="TextBox 8">
              <a:extLst>
                <a:ext uri="{FF2B5EF4-FFF2-40B4-BE49-F238E27FC236}">
                  <a16:creationId xmlns:a16="http://schemas.microsoft.com/office/drawing/2014/main" id="{7CEAE4A6-2673-91E3-4FDF-D83AFB261AA1}"/>
                </a:ext>
              </a:extLst>
            </p:cNvPr>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grpSp>
        <p:nvGrpSpPr>
          <p:cNvPr id="9" name="Group 9">
            <a:extLst>
              <a:ext uri="{FF2B5EF4-FFF2-40B4-BE49-F238E27FC236}">
                <a16:creationId xmlns:a16="http://schemas.microsoft.com/office/drawing/2014/main" id="{094F02B8-61DC-132D-9DCD-4516DE54CF3A}"/>
              </a:ext>
            </a:extLst>
          </p:cNvPr>
          <p:cNvGrpSpPr/>
          <p:nvPr/>
        </p:nvGrpSpPr>
        <p:grpSpPr>
          <a:xfrm>
            <a:off x="7454483" y="342900"/>
            <a:ext cx="10528718" cy="8798609"/>
            <a:chOff x="-167962" y="-38100"/>
            <a:chExt cx="3427866" cy="1563023"/>
          </a:xfrm>
        </p:grpSpPr>
        <p:sp>
          <p:nvSpPr>
            <p:cNvPr id="10" name="Freeform 10">
              <a:extLst>
                <a:ext uri="{FF2B5EF4-FFF2-40B4-BE49-F238E27FC236}">
                  <a16:creationId xmlns:a16="http://schemas.microsoft.com/office/drawing/2014/main" id="{2EB8E1E8-4BF6-BBD6-C37E-A6525AE000D6}"/>
                </a:ext>
              </a:extLst>
            </p:cNvPr>
            <p:cNvSpPr/>
            <p:nvPr/>
          </p:nvSpPr>
          <p:spPr>
            <a:xfrm>
              <a:off x="-167962" y="90726"/>
              <a:ext cx="3427866" cy="1434197"/>
            </a:xfrm>
            <a:custGeom>
              <a:avLst/>
              <a:gdLst/>
              <a:ahLst/>
              <a:cxnLst/>
              <a:rect l="l" t="t" r="r" b="b"/>
              <a:pathLst>
                <a:path w="3052171" h="1125073">
                  <a:moveTo>
                    <a:pt x="39789" y="0"/>
                  </a:moveTo>
                  <a:lnTo>
                    <a:pt x="3012382" y="0"/>
                  </a:lnTo>
                  <a:cubicBezTo>
                    <a:pt x="3034357" y="0"/>
                    <a:pt x="3052171" y="17814"/>
                    <a:pt x="3052171" y="39789"/>
                  </a:cubicBezTo>
                  <a:lnTo>
                    <a:pt x="3052171" y="1085285"/>
                  </a:lnTo>
                  <a:cubicBezTo>
                    <a:pt x="3052171" y="1107259"/>
                    <a:pt x="3034357" y="1125073"/>
                    <a:pt x="3012382" y="1125073"/>
                  </a:cubicBezTo>
                  <a:lnTo>
                    <a:pt x="39789" y="1125073"/>
                  </a:lnTo>
                  <a:cubicBezTo>
                    <a:pt x="17814" y="1125073"/>
                    <a:pt x="0" y="1107259"/>
                    <a:pt x="0" y="1085285"/>
                  </a:cubicBezTo>
                  <a:lnTo>
                    <a:pt x="0" y="39789"/>
                  </a:lnTo>
                  <a:cubicBezTo>
                    <a:pt x="0" y="17814"/>
                    <a:pt x="17814" y="0"/>
                    <a:pt x="39789" y="0"/>
                  </a:cubicBezTo>
                  <a:close/>
                </a:path>
              </a:pathLst>
            </a:custGeom>
            <a:solidFill>
              <a:srgbClr val="F6EEE1"/>
            </a:solidFill>
          </p:spPr>
          <p:txBody>
            <a:bodyPr/>
            <a:lstStyle/>
            <a:p>
              <a:endParaRPr lang="en-US"/>
            </a:p>
          </p:txBody>
        </p:sp>
        <p:sp>
          <p:nvSpPr>
            <p:cNvPr id="11" name="TextBox 11">
              <a:extLst>
                <a:ext uri="{FF2B5EF4-FFF2-40B4-BE49-F238E27FC236}">
                  <a16:creationId xmlns:a16="http://schemas.microsoft.com/office/drawing/2014/main" id="{70D7D967-F0BA-E689-A113-2DD9D5817927}"/>
                </a:ext>
              </a:extLst>
            </p:cNvPr>
            <p:cNvSpPr txBox="1"/>
            <p:nvPr/>
          </p:nvSpPr>
          <p:spPr>
            <a:xfrm>
              <a:off x="0" y="-38100"/>
              <a:ext cx="3052171" cy="1163173"/>
            </a:xfrm>
            <a:prstGeom prst="rect">
              <a:avLst/>
            </a:prstGeom>
          </p:spPr>
          <p:txBody>
            <a:bodyPr lIns="50800" tIns="50800" rIns="50800" bIns="50800" rtlCol="0" anchor="ctr"/>
            <a:lstStyle/>
            <a:p>
              <a:pPr algn="ctr">
                <a:lnSpc>
                  <a:spcPts val="2520"/>
                </a:lnSpc>
              </a:pPr>
              <a:endParaRPr dirty="0"/>
            </a:p>
          </p:txBody>
        </p:sp>
      </p:grpSp>
      <p:sp>
        <p:nvSpPr>
          <p:cNvPr id="12" name="TextBox 12">
            <a:extLst>
              <a:ext uri="{FF2B5EF4-FFF2-40B4-BE49-F238E27FC236}">
                <a16:creationId xmlns:a16="http://schemas.microsoft.com/office/drawing/2014/main" id="{894595D5-BD86-DFE4-A7F8-FB0CADECABA0}"/>
              </a:ext>
            </a:extLst>
          </p:cNvPr>
          <p:cNvSpPr txBox="1"/>
          <p:nvPr/>
        </p:nvSpPr>
        <p:spPr>
          <a:xfrm>
            <a:off x="7764408" y="1382941"/>
            <a:ext cx="9705603" cy="7494359"/>
          </a:xfrm>
          <a:prstGeom prst="rect">
            <a:avLst/>
          </a:prstGeom>
        </p:spPr>
        <p:txBody>
          <a:bodyPr wrap="square" lIns="0" tIns="0" rIns="0" bIns="0" rtlCol="0" anchor="t">
            <a:spAutoFit/>
          </a:bodyPr>
          <a:lstStyle/>
          <a:p>
            <a:pPr marL="539749" lvl="1" indent="-269875">
              <a:spcAft>
                <a:spcPts val="600"/>
              </a:spcAft>
              <a:buFont typeface="Arial"/>
              <a:buChar char="•"/>
            </a:pPr>
            <a:r>
              <a:rPr lang="en-US" sz="3600" dirty="0">
                <a:solidFill>
                  <a:srgbClr val="121212"/>
                </a:solidFill>
                <a:latin typeface="TT Interphases"/>
                <a:ea typeface="TT Interphases"/>
                <a:cs typeface="TT Interphases"/>
                <a:sym typeface="TT Interphases"/>
              </a:rPr>
              <a:t>Values-driven</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Make a positive impact on the community.</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Helping others. </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Supporting a cause. </a:t>
            </a:r>
          </a:p>
          <a:p>
            <a:pPr marL="539749" lvl="1" indent="-269875">
              <a:spcAft>
                <a:spcPts val="600"/>
              </a:spcAft>
              <a:buFont typeface="Arial"/>
              <a:buChar char="•"/>
            </a:pPr>
            <a:r>
              <a:rPr lang="en-US" sz="3600" dirty="0">
                <a:solidFill>
                  <a:srgbClr val="121212"/>
                </a:solidFill>
                <a:latin typeface="TT Interphases"/>
                <a:ea typeface="TT Interphases"/>
                <a:cs typeface="TT Interphases"/>
                <a:sym typeface="TT Interphases"/>
              </a:rPr>
              <a:t>Social</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Connecting with others. </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Networking. </a:t>
            </a:r>
          </a:p>
          <a:p>
            <a:pPr marL="539749" lvl="1" indent="-269875">
              <a:spcAft>
                <a:spcPts val="600"/>
              </a:spcAft>
              <a:buFont typeface="Arial"/>
              <a:buChar char="•"/>
            </a:pPr>
            <a:r>
              <a:rPr lang="en-US" sz="3600" dirty="0">
                <a:solidFill>
                  <a:srgbClr val="121212"/>
                </a:solidFill>
                <a:latin typeface="TT Interphases"/>
                <a:ea typeface="TT Interphases"/>
                <a:cs typeface="TT Interphases"/>
                <a:sym typeface="TT Interphases"/>
              </a:rPr>
              <a:t>Career</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Gaining experience.</a:t>
            </a:r>
          </a:p>
          <a:p>
            <a:pPr marL="539749" lvl="1" indent="-269875">
              <a:spcAft>
                <a:spcPts val="600"/>
              </a:spcAft>
              <a:buFont typeface="Arial"/>
              <a:buChar char="•"/>
            </a:pPr>
            <a:r>
              <a:rPr lang="en-US" sz="3600" dirty="0">
                <a:solidFill>
                  <a:srgbClr val="121212"/>
                </a:solidFill>
                <a:latin typeface="TT Interphases"/>
                <a:ea typeface="TT Interphases"/>
                <a:cs typeface="TT Interphases"/>
                <a:sym typeface="TT Interphases"/>
              </a:rPr>
              <a:t>Personal Enhancement</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Improving skills. </a:t>
            </a:r>
          </a:p>
          <a:p>
            <a:pPr marL="996949" lvl="2" indent="-269875">
              <a:spcAft>
                <a:spcPts val="600"/>
              </a:spcAft>
              <a:buFont typeface="Arial"/>
              <a:buChar char="•"/>
            </a:pPr>
            <a:r>
              <a:rPr lang="en-US" sz="3600" dirty="0">
                <a:solidFill>
                  <a:srgbClr val="121212"/>
                </a:solidFill>
                <a:latin typeface="TT Interphases"/>
                <a:ea typeface="TT Interphases"/>
                <a:cs typeface="TT Interphases"/>
                <a:sym typeface="TT Interphases"/>
              </a:rPr>
              <a:t>Feeling a sense of purpose. </a:t>
            </a:r>
          </a:p>
        </p:txBody>
      </p:sp>
      <p:grpSp>
        <p:nvGrpSpPr>
          <p:cNvPr id="20" name="Group 20">
            <a:extLst>
              <a:ext uri="{FF2B5EF4-FFF2-40B4-BE49-F238E27FC236}">
                <a16:creationId xmlns:a16="http://schemas.microsoft.com/office/drawing/2014/main" id="{AAEDFF25-620C-8B4B-77B7-E64E97C6E325}"/>
              </a:ext>
            </a:extLst>
          </p:cNvPr>
          <p:cNvGrpSpPr/>
          <p:nvPr/>
        </p:nvGrpSpPr>
        <p:grpSpPr>
          <a:xfrm>
            <a:off x="-3577731" y="-713177"/>
            <a:ext cx="11032213" cy="1426353"/>
            <a:chOff x="0" y="0"/>
            <a:chExt cx="3684056" cy="476311"/>
          </a:xfrm>
        </p:grpSpPr>
        <p:sp>
          <p:nvSpPr>
            <p:cNvPr id="21" name="Freeform 21">
              <a:extLst>
                <a:ext uri="{FF2B5EF4-FFF2-40B4-BE49-F238E27FC236}">
                  <a16:creationId xmlns:a16="http://schemas.microsoft.com/office/drawing/2014/main" id="{95377399-8BBD-0D6E-E8C8-75B96B01510D}"/>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FBB03B"/>
            </a:solidFill>
          </p:spPr>
          <p:txBody>
            <a:bodyPr/>
            <a:lstStyle/>
            <a:p>
              <a:endParaRPr lang="en-US"/>
            </a:p>
          </p:txBody>
        </p:sp>
        <p:sp>
          <p:nvSpPr>
            <p:cNvPr id="22" name="TextBox 22">
              <a:extLst>
                <a:ext uri="{FF2B5EF4-FFF2-40B4-BE49-F238E27FC236}">
                  <a16:creationId xmlns:a16="http://schemas.microsoft.com/office/drawing/2014/main" id="{39AE9E80-FCC7-E273-0A3E-82EC4FA6D5AB}"/>
                </a:ext>
              </a:extLst>
            </p:cNvPr>
            <p:cNvSpPr txBox="1"/>
            <p:nvPr/>
          </p:nvSpPr>
          <p:spPr>
            <a:xfrm>
              <a:off x="0" y="-38100"/>
              <a:ext cx="3684056" cy="514411"/>
            </a:xfrm>
            <a:prstGeom prst="rect">
              <a:avLst/>
            </a:prstGeom>
          </p:spPr>
          <p:txBody>
            <a:bodyPr lIns="50800" tIns="50800" rIns="50800" bIns="50800" rtlCol="0" anchor="ctr"/>
            <a:lstStyle/>
            <a:p>
              <a:pPr algn="ctr">
                <a:lnSpc>
                  <a:spcPts val="2520"/>
                </a:lnSpc>
              </a:pPr>
              <a:endParaRPr dirty="0"/>
            </a:p>
          </p:txBody>
        </p:sp>
      </p:grpSp>
    </p:spTree>
    <p:extLst>
      <p:ext uri="{BB962C8B-B14F-4D97-AF65-F5344CB8AC3E}">
        <p14:creationId xmlns:p14="http://schemas.microsoft.com/office/powerpoint/2010/main" val="40869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782960"/>
            <a:ext cx="8757627" cy="4864472"/>
            <a:chOff x="0" y="0"/>
            <a:chExt cx="4842642" cy="1190314"/>
          </a:xfrm>
        </p:grpSpPr>
        <p:sp>
          <p:nvSpPr>
            <p:cNvPr id="3" name="Freeform 3"/>
            <p:cNvSpPr/>
            <p:nvPr/>
          </p:nvSpPr>
          <p:spPr>
            <a:xfrm>
              <a:off x="0" y="0"/>
              <a:ext cx="4842642" cy="1190314"/>
            </a:xfrm>
            <a:custGeom>
              <a:avLst/>
              <a:gdLst/>
              <a:ahLst/>
              <a:cxnLst/>
              <a:rect l="l" t="t" r="r" b="b"/>
              <a:pathLst>
                <a:path w="4842642" h="1190314">
                  <a:moveTo>
                    <a:pt x="27864" y="0"/>
                  </a:moveTo>
                  <a:lnTo>
                    <a:pt x="4814778" y="0"/>
                  </a:lnTo>
                  <a:cubicBezTo>
                    <a:pt x="4822168" y="0"/>
                    <a:pt x="4829255" y="2936"/>
                    <a:pt x="4834481" y="8161"/>
                  </a:cubicBezTo>
                  <a:cubicBezTo>
                    <a:pt x="4839707" y="13387"/>
                    <a:pt x="4842642" y="20474"/>
                    <a:pt x="4842642" y="27864"/>
                  </a:cubicBezTo>
                  <a:lnTo>
                    <a:pt x="4842642" y="1162450"/>
                  </a:lnTo>
                  <a:cubicBezTo>
                    <a:pt x="4842642" y="1177839"/>
                    <a:pt x="4830167" y="1190314"/>
                    <a:pt x="4814778" y="1190314"/>
                  </a:cubicBezTo>
                  <a:lnTo>
                    <a:pt x="27864" y="1190314"/>
                  </a:lnTo>
                  <a:cubicBezTo>
                    <a:pt x="12475" y="1190314"/>
                    <a:pt x="0" y="1177839"/>
                    <a:pt x="0" y="1162450"/>
                  </a:cubicBezTo>
                  <a:lnTo>
                    <a:pt x="0" y="27864"/>
                  </a:lnTo>
                  <a:cubicBezTo>
                    <a:pt x="0" y="12475"/>
                    <a:pt x="12475" y="0"/>
                    <a:pt x="27864" y="0"/>
                  </a:cubicBezTo>
                  <a:close/>
                </a:path>
              </a:pathLst>
            </a:custGeom>
            <a:solidFill>
              <a:srgbClr val="F6EEE1"/>
            </a:solidFill>
          </p:spPr>
          <p:txBody>
            <a:bodyPr/>
            <a:lstStyle/>
            <a:p>
              <a:endParaRPr lang="en-US"/>
            </a:p>
          </p:txBody>
        </p:sp>
        <p:sp>
          <p:nvSpPr>
            <p:cNvPr id="4" name="TextBox 4"/>
            <p:cNvSpPr txBox="1"/>
            <p:nvPr/>
          </p:nvSpPr>
          <p:spPr>
            <a:xfrm>
              <a:off x="0" y="-38100"/>
              <a:ext cx="4842642" cy="1228414"/>
            </a:xfrm>
            <a:prstGeom prst="rect">
              <a:avLst/>
            </a:prstGeom>
          </p:spPr>
          <p:txBody>
            <a:bodyPr lIns="50800" tIns="50800" rIns="50800" bIns="50800" rtlCol="0" anchor="ctr"/>
            <a:lstStyle/>
            <a:p>
              <a:pPr algn="ctr">
                <a:lnSpc>
                  <a:spcPts val="2520"/>
                </a:lnSpc>
              </a:pPr>
              <a:endParaRPr dirty="0"/>
            </a:p>
          </p:txBody>
        </p:sp>
      </p:grpSp>
      <p:grpSp>
        <p:nvGrpSpPr>
          <p:cNvPr id="10" name="Group 10"/>
          <p:cNvGrpSpPr/>
          <p:nvPr/>
        </p:nvGrpSpPr>
        <p:grpSpPr>
          <a:xfrm>
            <a:off x="-921281" y="9757727"/>
            <a:ext cx="14728666" cy="1781674"/>
            <a:chOff x="0" y="0"/>
            <a:chExt cx="5134176" cy="621063"/>
          </a:xfrm>
        </p:grpSpPr>
        <p:sp>
          <p:nvSpPr>
            <p:cNvPr id="11" name="Freeform 11"/>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12" name="TextBox 12"/>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13" name="Group 13"/>
          <p:cNvGrpSpPr/>
          <p:nvPr/>
        </p:nvGrpSpPr>
        <p:grpSpPr>
          <a:xfrm>
            <a:off x="9706812" y="9757727"/>
            <a:ext cx="11342486" cy="1426353"/>
            <a:chOff x="0" y="0"/>
            <a:chExt cx="3787668" cy="476311"/>
          </a:xfrm>
        </p:grpSpPr>
        <p:sp>
          <p:nvSpPr>
            <p:cNvPr id="14" name="Freeform 14"/>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FBB03B"/>
            </a:solidFill>
          </p:spPr>
          <p:txBody>
            <a:bodyPr/>
            <a:lstStyle/>
            <a:p>
              <a:endParaRPr lang="en-US"/>
            </a:p>
          </p:txBody>
        </p:sp>
        <p:sp>
          <p:nvSpPr>
            <p:cNvPr id="15" name="TextBox 15"/>
            <p:cNvSpPr txBox="1"/>
            <p:nvPr/>
          </p:nvSpPr>
          <p:spPr>
            <a:xfrm>
              <a:off x="0" y="-38100"/>
              <a:ext cx="3787668" cy="514411"/>
            </a:xfrm>
            <a:prstGeom prst="rect">
              <a:avLst/>
            </a:prstGeom>
          </p:spPr>
          <p:txBody>
            <a:bodyPr lIns="50800" tIns="50800" rIns="50800" bIns="50800" rtlCol="0" anchor="ctr"/>
            <a:lstStyle/>
            <a:p>
              <a:pPr algn="ctr">
                <a:lnSpc>
                  <a:spcPts val="2520"/>
                </a:lnSpc>
              </a:pPr>
              <a:endParaRPr dirty="0"/>
            </a:p>
          </p:txBody>
        </p:sp>
      </p:grpSp>
      <p:grpSp>
        <p:nvGrpSpPr>
          <p:cNvPr id="16" name="Group 16"/>
          <p:cNvGrpSpPr/>
          <p:nvPr/>
        </p:nvGrpSpPr>
        <p:grpSpPr>
          <a:xfrm>
            <a:off x="15230186" y="105915"/>
            <a:ext cx="4932136" cy="922785"/>
            <a:chOff x="0" y="0"/>
            <a:chExt cx="1647019" cy="308151"/>
          </a:xfrm>
        </p:grpSpPr>
        <p:sp>
          <p:nvSpPr>
            <p:cNvPr id="17" name="Freeform 17"/>
            <p:cNvSpPr/>
            <p:nvPr/>
          </p:nvSpPr>
          <p:spPr>
            <a:xfrm>
              <a:off x="0" y="0"/>
              <a:ext cx="1647019" cy="308151"/>
            </a:xfrm>
            <a:custGeom>
              <a:avLst/>
              <a:gdLst/>
              <a:ahLst/>
              <a:cxnLst/>
              <a:rect l="l" t="t" r="r" b="b"/>
              <a:pathLst>
                <a:path w="1647019" h="308151">
                  <a:moveTo>
                    <a:pt x="154076" y="0"/>
                  </a:moveTo>
                  <a:lnTo>
                    <a:pt x="1492944" y="0"/>
                  </a:lnTo>
                  <a:cubicBezTo>
                    <a:pt x="1578037" y="0"/>
                    <a:pt x="1647019" y="68982"/>
                    <a:pt x="1647019" y="154076"/>
                  </a:cubicBezTo>
                  <a:lnTo>
                    <a:pt x="1647019" y="154076"/>
                  </a:lnTo>
                  <a:cubicBezTo>
                    <a:pt x="1647019" y="239169"/>
                    <a:pt x="1578037" y="308151"/>
                    <a:pt x="1492944" y="308151"/>
                  </a:cubicBezTo>
                  <a:lnTo>
                    <a:pt x="154076" y="308151"/>
                  </a:lnTo>
                  <a:cubicBezTo>
                    <a:pt x="68982" y="308151"/>
                    <a:pt x="0" y="239169"/>
                    <a:pt x="0" y="154076"/>
                  </a:cubicBezTo>
                  <a:lnTo>
                    <a:pt x="0" y="154076"/>
                  </a:lnTo>
                  <a:cubicBezTo>
                    <a:pt x="0" y="68982"/>
                    <a:pt x="68982" y="0"/>
                    <a:pt x="154076" y="0"/>
                  </a:cubicBezTo>
                  <a:close/>
                </a:path>
              </a:pathLst>
            </a:custGeom>
            <a:solidFill>
              <a:srgbClr val="FBB03B"/>
            </a:solidFill>
          </p:spPr>
          <p:txBody>
            <a:bodyPr/>
            <a:lstStyle/>
            <a:p>
              <a:endParaRPr lang="en-US"/>
            </a:p>
          </p:txBody>
        </p:sp>
        <p:sp>
          <p:nvSpPr>
            <p:cNvPr id="18" name="TextBox 18"/>
            <p:cNvSpPr txBox="1"/>
            <p:nvPr/>
          </p:nvSpPr>
          <p:spPr>
            <a:xfrm>
              <a:off x="0" y="-38100"/>
              <a:ext cx="1647019" cy="346251"/>
            </a:xfrm>
            <a:prstGeom prst="rect">
              <a:avLst/>
            </a:prstGeom>
          </p:spPr>
          <p:txBody>
            <a:bodyPr lIns="50800" tIns="50800" rIns="50800" bIns="50800" rtlCol="0" anchor="ctr"/>
            <a:lstStyle/>
            <a:p>
              <a:pPr algn="ctr">
                <a:lnSpc>
                  <a:spcPts val="2520"/>
                </a:lnSpc>
              </a:pPr>
              <a:endParaRPr dirty="0"/>
            </a:p>
          </p:txBody>
        </p:sp>
      </p:grpSp>
      <p:grpSp>
        <p:nvGrpSpPr>
          <p:cNvPr id="19" name="Group 19"/>
          <p:cNvGrpSpPr/>
          <p:nvPr/>
        </p:nvGrpSpPr>
        <p:grpSpPr>
          <a:xfrm>
            <a:off x="9706812" y="-524329"/>
            <a:ext cx="10951124" cy="1007434"/>
            <a:chOff x="0" y="0"/>
            <a:chExt cx="3656978" cy="336419"/>
          </a:xfrm>
        </p:grpSpPr>
        <p:sp>
          <p:nvSpPr>
            <p:cNvPr id="20" name="Freeform 20"/>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FF0000"/>
            </a:solidFill>
          </p:spPr>
          <p:txBody>
            <a:bodyPr/>
            <a:lstStyle/>
            <a:p>
              <a:endParaRPr lang="en-US" dirty="0"/>
            </a:p>
          </p:txBody>
        </p:sp>
        <p:sp>
          <p:nvSpPr>
            <p:cNvPr id="21" name="TextBox 21"/>
            <p:cNvSpPr txBox="1"/>
            <p:nvPr/>
          </p:nvSpPr>
          <p:spPr>
            <a:xfrm>
              <a:off x="0" y="-38100"/>
              <a:ext cx="3656978" cy="374519"/>
            </a:xfrm>
            <a:prstGeom prst="rect">
              <a:avLst/>
            </a:prstGeom>
          </p:spPr>
          <p:txBody>
            <a:bodyPr lIns="50800" tIns="50800" rIns="50800" bIns="50800" rtlCol="0" anchor="ctr"/>
            <a:lstStyle/>
            <a:p>
              <a:pPr algn="ctr">
                <a:lnSpc>
                  <a:spcPts val="2520"/>
                </a:lnSpc>
              </a:pPr>
              <a:endParaRPr dirty="0"/>
            </a:p>
          </p:txBody>
        </p:sp>
      </p:grpSp>
      <p:sp>
        <p:nvSpPr>
          <p:cNvPr id="22" name="TextBox 22"/>
          <p:cNvSpPr txBox="1"/>
          <p:nvPr/>
        </p:nvSpPr>
        <p:spPr>
          <a:xfrm>
            <a:off x="1061427" y="1627306"/>
            <a:ext cx="16840200" cy="1352037"/>
          </a:xfrm>
          <a:prstGeom prst="rect">
            <a:avLst/>
          </a:prstGeom>
        </p:spPr>
        <p:txBody>
          <a:bodyPr wrap="square" lIns="0" tIns="0" rIns="0" bIns="0" rtlCol="0" anchor="t">
            <a:spAutoFit/>
          </a:bodyPr>
          <a:lstStyle/>
          <a:p>
            <a:pPr algn="l">
              <a:lnSpc>
                <a:spcPts val="10400"/>
              </a:lnSpc>
            </a:pPr>
            <a:r>
              <a:rPr lang="en-US" sz="9600" b="1" dirty="0">
                <a:solidFill>
                  <a:srgbClr val="FF0000"/>
                </a:solidFill>
                <a:latin typeface="DM Sans Bold"/>
                <a:ea typeface="DM Sans Bold"/>
                <a:cs typeface="DM Sans Bold"/>
                <a:sym typeface="DM Sans Bold"/>
              </a:rPr>
              <a:t>Who is Volunteering?</a:t>
            </a:r>
          </a:p>
        </p:txBody>
      </p:sp>
      <p:sp>
        <p:nvSpPr>
          <p:cNvPr id="23" name="TextBox 23"/>
          <p:cNvSpPr txBox="1"/>
          <p:nvPr/>
        </p:nvSpPr>
        <p:spPr>
          <a:xfrm>
            <a:off x="8857129" y="4435430"/>
            <a:ext cx="9062427" cy="5941819"/>
          </a:xfrm>
          <a:prstGeom prst="rect">
            <a:avLst/>
          </a:prstGeom>
        </p:spPr>
        <p:txBody>
          <a:bodyPr wrap="square" lIns="0" tIns="0" rIns="0" bIns="0" rtlCol="0" anchor="t">
            <a:spAutoFit/>
          </a:bodyPr>
          <a:lstStyle/>
          <a:p>
            <a:pPr algn="ctr">
              <a:lnSpc>
                <a:spcPct val="150000"/>
              </a:lnSpc>
              <a:spcBef>
                <a:spcPct val="0"/>
              </a:spcBef>
            </a:pPr>
            <a:r>
              <a:rPr lang="en-US" sz="3726" b="1" dirty="0">
                <a:latin typeface="TT Interphases" panose="020B0604020202020204" charset="0"/>
                <a:ea typeface="DM Sans Bold"/>
                <a:cs typeface="DM Sans Bold"/>
                <a:sym typeface="DM Sans Bold"/>
              </a:rPr>
              <a:t>    Sept 2022 – Sept 2023</a:t>
            </a:r>
          </a:p>
          <a:p>
            <a:pPr marL="571500" indent="-571500" algn="ctr">
              <a:lnSpc>
                <a:spcPct val="150000"/>
              </a:lnSpc>
              <a:spcBef>
                <a:spcPct val="0"/>
              </a:spcBef>
              <a:buFont typeface="Arial" panose="020B0604020202020204" pitchFamily="34" charset="0"/>
              <a:buChar char="•"/>
            </a:pPr>
            <a:r>
              <a:rPr lang="en-US" sz="3726" b="1" dirty="0">
                <a:latin typeface="TT Interphases" panose="020B0604020202020204" charset="0"/>
                <a:ea typeface="DM Sans Bold"/>
                <a:cs typeface="DM Sans Bold"/>
                <a:sym typeface="DM Sans Bold"/>
              </a:rPr>
              <a:t>Only 28.3% of U.S. Residents (5%  )</a:t>
            </a:r>
          </a:p>
          <a:p>
            <a:pPr marL="571500" indent="-571500" algn="ctr">
              <a:lnSpc>
                <a:spcPct val="150000"/>
              </a:lnSpc>
              <a:spcBef>
                <a:spcPct val="0"/>
              </a:spcBef>
              <a:buFont typeface="Arial" panose="020B0604020202020204" pitchFamily="34" charset="0"/>
              <a:buChar char="•"/>
            </a:pPr>
            <a:r>
              <a:rPr lang="en-US" sz="3726" b="1" dirty="0">
                <a:latin typeface="TT Interphases" panose="020B0604020202020204" charset="0"/>
                <a:ea typeface="DM Sans Bold"/>
                <a:cs typeface="DM Sans Bold"/>
                <a:sym typeface="DM Sans Bold"/>
              </a:rPr>
              <a:t>Ages between 35-54</a:t>
            </a:r>
          </a:p>
          <a:p>
            <a:pPr marL="571500" indent="-571500" algn="ctr">
              <a:lnSpc>
                <a:spcPct val="150000"/>
              </a:lnSpc>
              <a:spcBef>
                <a:spcPct val="0"/>
              </a:spcBef>
              <a:buFont typeface="Arial" panose="020B0604020202020204" pitchFamily="34" charset="0"/>
              <a:buChar char="•"/>
            </a:pPr>
            <a:r>
              <a:rPr lang="en-US" sz="3726" b="1" dirty="0">
                <a:latin typeface="TT Interphases" panose="020B0604020202020204" charset="0"/>
                <a:ea typeface="DM Sans Bold"/>
                <a:cs typeface="DM Sans Bold"/>
                <a:sym typeface="DM Sans Bold"/>
              </a:rPr>
              <a:t>64% women / 36% men</a:t>
            </a:r>
          </a:p>
          <a:p>
            <a:pPr marL="571500" indent="-571500" algn="ctr">
              <a:lnSpc>
                <a:spcPct val="150000"/>
              </a:lnSpc>
              <a:spcBef>
                <a:spcPct val="0"/>
              </a:spcBef>
              <a:buFont typeface="Arial" panose="020B0604020202020204" pitchFamily="34" charset="0"/>
              <a:buChar char="•"/>
            </a:pPr>
            <a:r>
              <a:rPr lang="en-US" sz="3726" b="1" dirty="0">
                <a:latin typeface="TT Interphases" panose="020B0604020202020204" charset="0"/>
                <a:ea typeface="DM Sans Bold"/>
                <a:cs typeface="DM Sans Bold"/>
                <a:sym typeface="DM Sans Bold"/>
              </a:rPr>
              <a:t>Higher levels of education</a:t>
            </a:r>
          </a:p>
          <a:p>
            <a:pPr algn="ctr">
              <a:lnSpc>
                <a:spcPct val="150000"/>
              </a:lnSpc>
              <a:spcBef>
                <a:spcPct val="0"/>
              </a:spcBef>
            </a:pPr>
            <a:endParaRPr lang="en-US" sz="3726" b="1" dirty="0">
              <a:latin typeface="TT Interphases" panose="020B0604020202020204" charset="0"/>
              <a:ea typeface="DM Sans Bold"/>
              <a:cs typeface="DM Sans Bold"/>
              <a:sym typeface="DM Sans Bold"/>
            </a:endParaRPr>
          </a:p>
          <a:p>
            <a:pPr algn="ctr">
              <a:lnSpc>
                <a:spcPct val="150000"/>
              </a:lnSpc>
              <a:spcBef>
                <a:spcPct val="0"/>
              </a:spcBef>
            </a:pPr>
            <a:endParaRPr lang="en-US" sz="3726" b="1" dirty="0">
              <a:solidFill>
                <a:srgbClr val="7E171A"/>
              </a:solidFill>
              <a:latin typeface="DM Sans Bold"/>
              <a:ea typeface="DM Sans Bold"/>
              <a:cs typeface="DM Sans Bold"/>
              <a:sym typeface="DM Sans Bold"/>
            </a:endParaRPr>
          </a:p>
        </p:txBody>
      </p:sp>
      <p:cxnSp>
        <p:nvCxnSpPr>
          <p:cNvPr id="8" name="Straight Arrow Connector 7">
            <a:extLst>
              <a:ext uri="{FF2B5EF4-FFF2-40B4-BE49-F238E27FC236}">
                <a16:creationId xmlns:a16="http://schemas.microsoft.com/office/drawing/2014/main" id="{43A34659-8E64-DD86-91DD-DD6395BD532C}"/>
              </a:ext>
            </a:extLst>
          </p:cNvPr>
          <p:cNvCxnSpPr>
            <a:cxnSpLocks/>
          </p:cNvCxnSpPr>
          <p:nvPr/>
        </p:nvCxnSpPr>
        <p:spPr>
          <a:xfrm flipV="1">
            <a:off x="17068800" y="5600700"/>
            <a:ext cx="0" cy="274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074" name="Picture 2" descr="May be an image of 11 people and text">
            <a:extLst>
              <a:ext uri="{FF2B5EF4-FFF2-40B4-BE49-F238E27FC236}">
                <a16:creationId xmlns:a16="http://schemas.microsoft.com/office/drawing/2014/main" id="{55136B2B-D391-E9EA-C07C-4A1474B177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574" y="4270090"/>
            <a:ext cx="7162310" cy="4011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a:extLst>
            <a:ext uri="{FF2B5EF4-FFF2-40B4-BE49-F238E27FC236}">
              <a16:creationId xmlns:a16="http://schemas.microsoft.com/office/drawing/2014/main" id="{AA19F3F5-92D7-C715-9FAB-31DD24DFAAC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53303B-D952-DE09-205E-29823B763156}"/>
              </a:ext>
            </a:extLst>
          </p:cNvPr>
          <p:cNvSpPr txBox="1"/>
          <p:nvPr/>
        </p:nvSpPr>
        <p:spPr>
          <a:xfrm>
            <a:off x="0" y="1104687"/>
            <a:ext cx="18288000" cy="1352037"/>
          </a:xfrm>
          <a:prstGeom prst="rect">
            <a:avLst/>
          </a:prstGeom>
        </p:spPr>
        <p:txBody>
          <a:bodyPr wrap="square" lIns="0" tIns="0" rIns="0" bIns="0" rtlCol="0" anchor="t">
            <a:spAutoFit/>
          </a:bodyPr>
          <a:lstStyle/>
          <a:p>
            <a:pPr algn="ctr">
              <a:lnSpc>
                <a:spcPts val="10400"/>
              </a:lnSpc>
            </a:pPr>
            <a:r>
              <a:rPr lang="en-US" sz="9600" b="1" dirty="0">
                <a:solidFill>
                  <a:srgbClr val="FF0000"/>
                </a:solidFill>
                <a:latin typeface="DM Sans Bold"/>
                <a:ea typeface="DM Sans Bold"/>
                <a:cs typeface="DM Sans Bold"/>
                <a:sym typeface="DM Sans Bold"/>
              </a:rPr>
              <a:t>Impact and Value</a:t>
            </a:r>
          </a:p>
        </p:txBody>
      </p:sp>
      <p:grpSp>
        <p:nvGrpSpPr>
          <p:cNvPr id="11" name="Group 11">
            <a:extLst>
              <a:ext uri="{FF2B5EF4-FFF2-40B4-BE49-F238E27FC236}">
                <a16:creationId xmlns:a16="http://schemas.microsoft.com/office/drawing/2014/main" id="{6E073DB2-0D98-5765-ADEB-2F95DC59F50B}"/>
              </a:ext>
            </a:extLst>
          </p:cNvPr>
          <p:cNvGrpSpPr/>
          <p:nvPr/>
        </p:nvGrpSpPr>
        <p:grpSpPr>
          <a:xfrm>
            <a:off x="-921281" y="9757727"/>
            <a:ext cx="14728666" cy="1781674"/>
            <a:chOff x="0" y="0"/>
            <a:chExt cx="5134176" cy="621063"/>
          </a:xfrm>
        </p:grpSpPr>
        <p:sp>
          <p:nvSpPr>
            <p:cNvPr id="12" name="Freeform 12">
              <a:extLst>
                <a:ext uri="{FF2B5EF4-FFF2-40B4-BE49-F238E27FC236}">
                  <a16:creationId xmlns:a16="http://schemas.microsoft.com/office/drawing/2014/main" id="{BF243CE9-8570-2740-1ABC-7A9BC35990F8}"/>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13" name="TextBox 13">
              <a:extLst>
                <a:ext uri="{FF2B5EF4-FFF2-40B4-BE49-F238E27FC236}">
                  <a16:creationId xmlns:a16="http://schemas.microsoft.com/office/drawing/2014/main" id="{2847B627-D958-D81C-631A-DC4D9085EFBA}"/>
                </a:ext>
              </a:extLst>
            </p:cNvPr>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14" name="Group 14">
            <a:extLst>
              <a:ext uri="{FF2B5EF4-FFF2-40B4-BE49-F238E27FC236}">
                <a16:creationId xmlns:a16="http://schemas.microsoft.com/office/drawing/2014/main" id="{D5B1C14E-8C7D-54A6-71EF-22F05EB7D706}"/>
              </a:ext>
            </a:extLst>
          </p:cNvPr>
          <p:cNvGrpSpPr/>
          <p:nvPr/>
        </p:nvGrpSpPr>
        <p:grpSpPr>
          <a:xfrm>
            <a:off x="9315450" y="9757727"/>
            <a:ext cx="11733848" cy="1426353"/>
            <a:chOff x="0" y="0"/>
            <a:chExt cx="3918358" cy="476311"/>
          </a:xfrm>
        </p:grpSpPr>
        <p:sp>
          <p:nvSpPr>
            <p:cNvPr id="15" name="Freeform 15">
              <a:extLst>
                <a:ext uri="{FF2B5EF4-FFF2-40B4-BE49-F238E27FC236}">
                  <a16:creationId xmlns:a16="http://schemas.microsoft.com/office/drawing/2014/main" id="{715815F9-3D31-0C01-A624-9BB29D0F4C03}"/>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FBB03B"/>
            </a:solidFill>
          </p:spPr>
          <p:txBody>
            <a:bodyPr/>
            <a:lstStyle/>
            <a:p>
              <a:endParaRPr lang="en-US"/>
            </a:p>
          </p:txBody>
        </p:sp>
        <p:sp>
          <p:nvSpPr>
            <p:cNvPr id="16" name="TextBox 16">
              <a:extLst>
                <a:ext uri="{FF2B5EF4-FFF2-40B4-BE49-F238E27FC236}">
                  <a16:creationId xmlns:a16="http://schemas.microsoft.com/office/drawing/2014/main" id="{00489885-D3F5-A941-56F5-B9841656CE2C}"/>
                </a:ext>
              </a:extLst>
            </p:cNvPr>
            <p:cNvSpPr txBox="1"/>
            <p:nvPr/>
          </p:nvSpPr>
          <p:spPr>
            <a:xfrm>
              <a:off x="0" y="-38100"/>
              <a:ext cx="3918358" cy="514411"/>
            </a:xfrm>
            <a:prstGeom prst="rect">
              <a:avLst/>
            </a:prstGeom>
          </p:spPr>
          <p:txBody>
            <a:bodyPr lIns="50800" tIns="50800" rIns="50800" bIns="50800" rtlCol="0" anchor="ctr"/>
            <a:lstStyle/>
            <a:p>
              <a:pPr algn="ctr">
                <a:lnSpc>
                  <a:spcPts val="2520"/>
                </a:lnSpc>
              </a:pPr>
              <a:endParaRPr dirty="0"/>
            </a:p>
          </p:txBody>
        </p:sp>
      </p:grpSp>
      <p:sp>
        <p:nvSpPr>
          <p:cNvPr id="17" name="Freeform 17">
            <a:extLst>
              <a:ext uri="{FF2B5EF4-FFF2-40B4-BE49-F238E27FC236}">
                <a16:creationId xmlns:a16="http://schemas.microsoft.com/office/drawing/2014/main" id="{62A368C7-6DEE-06B5-A00F-DEAB427F4708}"/>
              </a:ext>
            </a:extLst>
          </p:cNvPr>
          <p:cNvSpPr/>
          <p:nvPr/>
        </p:nvSpPr>
        <p:spPr>
          <a:xfrm flipH="1">
            <a:off x="609600" y="4514679"/>
            <a:ext cx="8459352" cy="4896021"/>
          </a:xfrm>
          <a:custGeom>
            <a:avLst/>
            <a:gdLst/>
            <a:ahLst/>
            <a:cxnLst/>
            <a:rect l="l" t="t" r="r" b="b"/>
            <a:pathLst>
              <a:path w="2231382" h="946084">
                <a:moveTo>
                  <a:pt x="2231382" y="0"/>
                </a:moveTo>
                <a:lnTo>
                  <a:pt x="0" y="0"/>
                </a:lnTo>
                <a:lnTo>
                  <a:pt x="0" y="946084"/>
                </a:lnTo>
                <a:lnTo>
                  <a:pt x="2231382" y="946084"/>
                </a:lnTo>
                <a:lnTo>
                  <a:pt x="223138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50000"/>
              </a:lnSpc>
            </a:pPr>
            <a:r>
              <a:rPr lang="en-US" sz="3000" b="1" dirty="0">
                <a:solidFill>
                  <a:srgbClr val="FF0000"/>
                </a:solidFill>
                <a:latin typeface="TT Interphases" panose="020B0604020202020204" charset="0"/>
              </a:rPr>
              <a:t>Health and Career Benefits</a:t>
            </a:r>
          </a:p>
          <a:p>
            <a:pPr marL="457200" indent="-457200">
              <a:lnSpc>
                <a:spcPct val="150000"/>
              </a:lnSpc>
              <a:buFont typeface="Arial" panose="020B0604020202020204" pitchFamily="34" charset="0"/>
              <a:buChar char="•"/>
            </a:pPr>
            <a:r>
              <a:rPr lang="en-US" sz="3000" dirty="0">
                <a:latin typeface="TT Interphases" panose="020B0604020202020204" charset="0"/>
              </a:rPr>
              <a:t>Improved health. </a:t>
            </a:r>
          </a:p>
          <a:p>
            <a:pPr marL="457200" indent="-457200">
              <a:lnSpc>
                <a:spcPct val="150000"/>
              </a:lnSpc>
              <a:buFont typeface="Arial" panose="020B0604020202020204" pitchFamily="34" charset="0"/>
              <a:buChar char="•"/>
            </a:pPr>
            <a:r>
              <a:rPr lang="en-US" sz="3000" dirty="0">
                <a:latin typeface="TT Interphases" panose="020B0604020202020204" charset="0"/>
              </a:rPr>
              <a:t>Lower stress levels.</a:t>
            </a:r>
          </a:p>
          <a:p>
            <a:pPr marL="457200" indent="-457200">
              <a:lnSpc>
                <a:spcPct val="150000"/>
              </a:lnSpc>
              <a:buFont typeface="Arial" panose="020B0604020202020204" pitchFamily="34" charset="0"/>
              <a:buChar char="•"/>
            </a:pPr>
            <a:r>
              <a:rPr lang="en-US" sz="3000" dirty="0">
                <a:latin typeface="TT Interphases" panose="020B0604020202020204" charset="0"/>
              </a:rPr>
              <a:t>Better chance of employment. </a:t>
            </a:r>
          </a:p>
          <a:p>
            <a:pPr marL="457200" indent="-457200">
              <a:lnSpc>
                <a:spcPct val="150000"/>
              </a:lnSpc>
              <a:buFont typeface="Arial" panose="020B0604020202020204" pitchFamily="34" charset="0"/>
              <a:buChar char="•"/>
            </a:pPr>
            <a:r>
              <a:rPr lang="en-US" sz="3000" dirty="0">
                <a:latin typeface="TT Interphases" panose="020B0604020202020204" charset="0"/>
              </a:rPr>
              <a:t>60% of hiring managers view volunteerism as a valuable asset. </a:t>
            </a:r>
          </a:p>
        </p:txBody>
      </p:sp>
      <p:sp>
        <p:nvSpPr>
          <p:cNvPr id="26" name="Freeform 26">
            <a:extLst>
              <a:ext uri="{FF2B5EF4-FFF2-40B4-BE49-F238E27FC236}">
                <a16:creationId xmlns:a16="http://schemas.microsoft.com/office/drawing/2014/main" id="{C8F9D06B-CF2A-F4B6-C5A1-4866CFBF81BC}"/>
              </a:ext>
            </a:extLst>
          </p:cNvPr>
          <p:cNvSpPr/>
          <p:nvPr/>
        </p:nvSpPr>
        <p:spPr>
          <a:xfrm flipH="1">
            <a:off x="9658265" y="2778426"/>
            <a:ext cx="8287903" cy="5184473"/>
          </a:xfrm>
          <a:custGeom>
            <a:avLst/>
            <a:gdLst/>
            <a:ahLst/>
            <a:cxnLst/>
            <a:rect l="l" t="t" r="r" b="b"/>
            <a:pathLst>
              <a:path w="2231382" h="946084">
                <a:moveTo>
                  <a:pt x="2231382" y="0"/>
                </a:moveTo>
                <a:lnTo>
                  <a:pt x="0" y="0"/>
                </a:lnTo>
                <a:lnTo>
                  <a:pt x="0" y="946084"/>
                </a:lnTo>
                <a:lnTo>
                  <a:pt x="2231382" y="946084"/>
                </a:lnTo>
                <a:lnTo>
                  <a:pt x="223138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50000"/>
              </a:lnSpc>
            </a:pPr>
            <a:endParaRPr lang="en-US" sz="3000" b="1" dirty="0">
              <a:solidFill>
                <a:srgbClr val="FF0000"/>
              </a:solidFill>
              <a:latin typeface="TT Interphases" panose="020B0604020202020204" charset="0"/>
            </a:endParaRPr>
          </a:p>
          <a:p>
            <a:pPr>
              <a:lnSpc>
                <a:spcPct val="150000"/>
              </a:lnSpc>
            </a:pPr>
            <a:r>
              <a:rPr lang="en-US" sz="3000" b="1" dirty="0">
                <a:solidFill>
                  <a:srgbClr val="FF0000"/>
                </a:solidFill>
                <a:latin typeface="TT Interphases" panose="020B0604020202020204" charset="0"/>
              </a:rPr>
              <a:t>Hours and Economic Value (2022-2023)</a:t>
            </a:r>
          </a:p>
          <a:p>
            <a:pPr marL="457200" indent="-457200">
              <a:lnSpc>
                <a:spcPct val="150000"/>
              </a:lnSpc>
              <a:buFont typeface="Arial" panose="020B0604020202020204" pitchFamily="34" charset="0"/>
              <a:buChar char="•"/>
            </a:pPr>
            <a:r>
              <a:rPr lang="en-US" sz="3000" dirty="0">
                <a:latin typeface="TT Interphases" panose="020B0604020202020204" charset="0"/>
              </a:rPr>
              <a:t>Nearly 5 Billion hours.</a:t>
            </a:r>
          </a:p>
          <a:p>
            <a:pPr marL="457200" indent="-457200">
              <a:lnSpc>
                <a:spcPct val="150000"/>
              </a:lnSpc>
              <a:buFont typeface="Arial" panose="020B0604020202020204" pitchFamily="34" charset="0"/>
              <a:buChar char="•"/>
            </a:pPr>
            <a:r>
              <a:rPr lang="en-US" sz="3000" dirty="0">
                <a:latin typeface="TT Interphases" panose="020B0604020202020204" charset="0"/>
              </a:rPr>
              <a:t>$31.80 per hour nationwide. </a:t>
            </a:r>
          </a:p>
          <a:p>
            <a:pPr marL="457200" indent="-457200">
              <a:lnSpc>
                <a:spcPct val="150000"/>
              </a:lnSpc>
              <a:buFont typeface="Arial" panose="020B0604020202020204" pitchFamily="34" charset="0"/>
              <a:buChar char="•"/>
            </a:pPr>
            <a:r>
              <a:rPr lang="en-US" sz="3000" dirty="0">
                <a:latin typeface="TT Interphases" panose="020B0604020202020204" charset="0"/>
              </a:rPr>
              <a:t>Economic value approx. $167.2 billion.</a:t>
            </a:r>
          </a:p>
        </p:txBody>
      </p:sp>
      <p:grpSp>
        <p:nvGrpSpPr>
          <p:cNvPr id="27" name="Group 27">
            <a:extLst>
              <a:ext uri="{FF2B5EF4-FFF2-40B4-BE49-F238E27FC236}">
                <a16:creationId xmlns:a16="http://schemas.microsoft.com/office/drawing/2014/main" id="{7DB8CC72-7C89-7B20-9F3B-56E07A6CC7A4}"/>
              </a:ext>
            </a:extLst>
          </p:cNvPr>
          <p:cNvGrpSpPr/>
          <p:nvPr/>
        </p:nvGrpSpPr>
        <p:grpSpPr>
          <a:xfrm>
            <a:off x="12070285" y="105915"/>
            <a:ext cx="8092037" cy="922785"/>
            <a:chOff x="0" y="0"/>
            <a:chExt cx="2702225" cy="308151"/>
          </a:xfrm>
        </p:grpSpPr>
        <p:sp>
          <p:nvSpPr>
            <p:cNvPr id="28" name="Freeform 28">
              <a:extLst>
                <a:ext uri="{FF2B5EF4-FFF2-40B4-BE49-F238E27FC236}">
                  <a16:creationId xmlns:a16="http://schemas.microsoft.com/office/drawing/2014/main" id="{7C416652-76B2-1754-1781-64E3010F5006}"/>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FBB03B"/>
            </a:solidFill>
          </p:spPr>
          <p:txBody>
            <a:bodyPr/>
            <a:lstStyle/>
            <a:p>
              <a:endParaRPr lang="en-US"/>
            </a:p>
          </p:txBody>
        </p:sp>
        <p:sp>
          <p:nvSpPr>
            <p:cNvPr id="29" name="TextBox 29">
              <a:extLst>
                <a:ext uri="{FF2B5EF4-FFF2-40B4-BE49-F238E27FC236}">
                  <a16:creationId xmlns:a16="http://schemas.microsoft.com/office/drawing/2014/main" id="{0DB3D6C5-3A1D-2C13-601E-65910153B7F6}"/>
                </a:ext>
              </a:extLst>
            </p:cNvPr>
            <p:cNvSpPr txBox="1"/>
            <p:nvPr/>
          </p:nvSpPr>
          <p:spPr>
            <a:xfrm>
              <a:off x="0" y="-38100"/>
              <a:ext cx="2702225" cy="346251"/>
            </a:xfrm>
            <a:prstGeom prst="rect">
              <a:avLst/>
            </a:prstGeom>
          </p:spPr>
          <p:txBody>
            <a:bodyPr lIns="50800" tIns="50800" rIns="50800" bIns="50800" rtlCol="0" anchor="ctr"/>
            <a:lstStyle/>
            <a:p>
              <a:pPr algn="ctr">
                <a:lnSpc>
                  <a:spcPts val="2520"/>
                </a:lnSpc>
              </a:pPr>
              <a:endParaRPr dirty="0"/>
            </a:p>
          </p:txBody>
        </p:sp>
      </p:grpSp>
      <p:grpSp>
        <p:nvGrpSpPr>
          <p:cNvPr id="30" name="Group 30">
            <a:extLst>
              <a:ext uri="{FF2B5EF4-FFF2-40B4-BE49-F238E27FC236}">
                <a16:creationId xmlns:a16="http://schemas.microsoft.com/office/drawing/2014/main" id="{FB48E173-5B6E-EB72-FC85-C536F4EE676A}"/>
              </a:ext>
            </a:extLst>
          </p:cNvPr>
          <p:cNvGrpSpPr/>
          <p:nvPr/>
        </p:nvGrpSpPr>
        <p:grpSpPr>
          <a:xfrm>
            <a:off x="9315450" y="-524329"/>
            <a:ext cx="11342486" cy="1007434"/>
            <a:chOff x="0" y="0"/>
            <a:chExt cx="3787668" cy="336419"/>
          </a:xfrm>
        </p:grpSpPr>
        <p:sp>
          <p:nvSpPr>
            <p:cNvPr id="31" name="Freeform 31">
              <a:extLst>
                <a:ext uri="{FF2B5EF4-FFF2-40B4-BE49-F238E27FC236}">
                  <a16:creationId xmlns:a16="http://schemas.microsoft.com/office/drawing/2014/main" id="{7B710C0E-15A6-2A05-F9DA-706712095BC2}"/>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FF0000"/>
            </a:solidFill>
          </p:spPr>
          <p:txBody>
            <a:bodyPr/>
            <a:lstStyle/>
            <a:p>
              <a:endParaRPr lang="en-US" dirty="0"/>
            </a:p>
          </p:txBody>
        </p:sp>
        <p:sp>
          <p:nvSpPr>
            <p:cNvPr id="32" name="TextBox 32">
              <a:extLst>
                <a:ext uri="{FF2B5EF4-FFF2-40B4-BE49-F238E27FC236}">
                  <a16:creationId xmlns:a16="http://schemas.microsoft.com/office/drawing/2014/main" id="{B364D74A-BAF5-4935-34DD-A41D54DCF9CA}"/>
                </a:ext>
              </a:extLst>
            </p:cNvPr>
            <p:cNvSpPr txBox="1"/>
            <p:nvPr/>
          </p:nvSpPr>
          <p:spPr>
            <a:xfrm>
              <a:off x="0" y="-38100"/>
              <a:ext cx="3787668" cy="374519"/>
            </a:xfrm>
            <a:prstGeom prst="rect">
              <a:avLst/>
            </a:prstGeom>
          </p:spPr>
          <p:txBody>
            <a:bodyPr lIns="50800" tIns="50800" rIns="50800" bIns="50800" rtlCol="0" anchor="ctr"/>
            <a:lstStyle/>
            <a:p>
              <a:pPr algn="ctr">
                <a:lnSpc>
                  <a:spcPts val="2520"/>
                </a:lnSpc>
              </a:pPr>
              <a:endParaRPr dirty="0"/>
            </a:p>
          </p:txBody>
        </p:sp>
      </p:grpSp>
    </p:spTree>
    <p:extLst>
      <p:ext uri="{BB962C8B-B14F-4D97-AF65-F5344CB8AC3E}">
        <p14:creationId xmlns:p14="http://schemas.microsoft.com/office/powerpoint/2010/main" val="193522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381000" y="1989806"/>
            <a:ext cx="17297400" cy="1062535"/>
          </a:xfrm>
          <a:prstGeom prst="rect">
            <a:avLst/>
          </a:prstGeom>
        </p:spPr>
        <p:txBody>
          <a:bodyPr wrap="square" lIns="0" tIns="0" rIns="0" bIns="0" rtlCol="0" anchor="t">
            <a:spAutoFit/>
          </a:bodyPr>
          <a:lstStyle/>
          <a:p>
            <a:pPr algn="ctr">
              <a:lnSpc>
                <a:spcPts val="8000"/>
              </a:lnSpc>
            </a:pPr>
            <a:r>
              <a:rPr lang="en-US" sz="8000" b="1" dirty="0">
                <a:solidFill>
                  <a:srgbClr val="FF0000"/>
                </a:solidFill>
                <a:latin typeface="DM Sans Bold"/>
                <a:ea typeface="DM Sans Bold"/>
                <a:cs typeface="DM Sans Bold"/>
                <a:sym typeface="DM Sans Bold"/>
              </a:rPr>
              <a:t>Other Benefits of Volunteering?</a:t>
            </a:r>
          </a:p>
        </p:txBody>
      </p:sp>
      <p:grpSp>
        <p:nvGrpSpPr>
          <p:cNvPr id="3" name="Group 3"/>
          <p:cNvGrpSpPr/>
          <p:nvPr/>
        </p:nvGrpSpPr>
        <p:grpSpPr>
          <a:xfrm>
            <a:off x="-921281" y="9757727"/>
            <a:ext cx="14728666" cy="1781674"/>
            <a:chOff x="0" y="0"/>
            <a:chExt cx="5134176" cy="621063"/>
          </a:xfrm>
        </p:grpSpPr>
        <p:sp>
          <p:nvSpPr>
            <p:cNvPr id="4" name="Freeform 4"/>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BB03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6" name="Group 6"/>
          <p:cNvGrpSpPr/>
          <p:nvPr/>
        </p:nvGrpSpPr>
        <p:grpSpPr>
          <a:xfrm>
            <a:off x="8196943" y="9757727"/>
            <a:ext cx="12852355" cy="1426353"/>
            <a:chOff x="0" y="0"/>
            <a:chExt cx="4291868" cy="476311"/>
          </a:xfrm>
        </p:grpSpPr>
        <p:sp>
          <p:nvSpPr>
            <p:cNvPr id="7" name="Freeform 7"/>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FF0000"/>
            </a:solidFill>
          </p:spPr>
          <p:txBody>
            <a:bodyPr/>
            <a:lstStyle/>
            <a:p>
              <a:endParaRPr lang="en-US" dirty="0"/>
            </a:p>
          </p:txBody>
        </p:sp>
        <p:sp>
          <p:nvSpPr>
            <p:cNvPr id="8" name="TextBox 8"/>
            <p:cNvSpPr txBox="1"/>
            <p:nvPr/>
          </p:nvSpPr>
          <p:spPr>
            <a:xfrm>
              <a:off x="0" y="-38100"/>
              <a:ext cx="4291868" cy="514411"/>
            </a:xfrm>
            <a:prstGeom prst="rect">
              <a:avLst/>
            </a:prstGeom>
          </p:spPr>
          <p:txBody>
            <a:bodyPr lIns="50800" tIns="50800" rIns="50800" bIns="50800" rtlCol="0" anchor="ctr"/>
            <a:lstStyle/>
            <a:p>
              <a:pPr algn="ctr">
                <a:lnSpc>
                  <a:spcPts val="2520"/>
                </a:lnSpc>
              </a:pPr>
              <a:endParaRPr dirty="0"/>
            </a:p>
          </p:txBody>
        </p:sp>
      </p:grpSp>
      <p:grpSp>
        <p:nvGrpSpPr>
          <p:cNvPr id="9" name="Group 9"/>
          <p:cNvGrpSpPr/>
          <p:nvPr/>
        </p:nvGrpSpPr>
        <p:grpSpPr>
          <a:xfrm>
            <a:off x="381000" y="4682163"/>
            <a:ext cx="17297400" cy="3505252"/>
            <a:chOff x="0" y="0"/>
            <a:chExt cx="5657725" cy="1221875"/>
          </a:xfrm>
        </p:grpSpPr>
        <p:sp>
          <p:nvSpPr>
            <p:cNvPr id="10" name="Freeform 10"/>
            <p:cNvSpPr/>
            <p:nvPr/>
          </p:nvSpPr>
          <p:spPr>
            <a:xfrm>
              <a:off x="0" y="0"/>
              <a:ext cx="5657726" cy="1221875"/>
            </a:xfrm>
            <a:custGeom>
              <a:avLst/>
              <a:gdLst/>
              <a:ahLst/>
              <a:cxnLst/>
              <a:rect l="l" t="t" r="r" b="b"/>
              <a:pathLst>
                <a:path w="5657726" h="1221875">
                  <a:moveTo>
                    <a:pt x="31005" y="0"/>
                  </a:moveTo>
                  <a:lnTo>
                    <a:pt x="5626721" y="0"/>
                  </a:lnTo>
                  <a:cubicBezTo>
                    <a:pt x="5634944" y="0"/>
                    <a:pt x="5642830" y="3267"/>
                    <a:pt x="5648644" y="9081"/>
                  </a:cubicBezTo>
                  <a:cubicBezTo>
                    <a:pt x="5654459" y="14896"/>
                    <a:pt x="5657726" y="22782"/>
                    <a:pt x="5657726" y="31005"/>
                  </a:cubicBezTo>
                  <a:lnTo>
                    <a:pt x="5657726" y="1190870"/>
                  </a:lnTo>
                  <a:cubicBezTo>
                    <a:pt x="5657726" y="1199093"/>
                    <a:pt x="5654459" y="1206979"/>
                    <a:pt x="5648644" y="1212794"/>
                  </a:cubicBezTo>
                  <a:cubicBezTo>
                    <a:pt x="5642830" y="1218608"/>
                    <a:pt x="5634944" y="1221875"/>
                    <a:pt x="5626721" y="1221875"/>
                  </a:cubicBezTo>
                  <a:lnTo>
                    <a:pt x="31005" y="1221875"/>
                  </a:lnTo>
                  <a:cubicBezTo>
                    <a:pt x="22782" y="1221875"/>
                    <a:pt x="14896" y="1218608"/>
                    <a:pt x="9081" y="1212794"/>
                  </a:cubicBezTo>
                  <a:cubicBezTo>
                    <a:pt x="3267" y="1206979"/>
                    <a:pt x="0" y="1199093"/>
                    <a:pt x="0" y="1190870"/>
                  </a:cubicBezTo>
                  <a:lnTo>
                    <a:pt x="0" y="31005"/>
                  </a:lnTo>
                  <a:cubicBezTo>
                    <a:pt x="0" y="22782"/>
                    <a:pt x="3267" y="14896"/>
                    <a:pt x="9081" y="9081"/>
                  </a:cubicBezTo>
                  <a:cubicBezTo>
                    <a:pt x="14896" y="3267"/>
                    <a:pt x="22782" y="0"/>
                    <a:pt x="31005" y="0"/>
                  </a:cubicBezTo>
                  <a:close/>
                </a:path>
              </a:pathLst>
            </a:custGeom>
            <a:solidFill>
              <a:srgbClr val="F6EEE1"/>
            </a:solidFill>
          </p:spPr>
          <p:txBody>
            <a:bodyPr/>
            <a:lstStyle/>
            <a:p>
              <a:endParaRPr lang="en-US"/>
            </a:p>
          </p:txBody>
        </p:sp>
        <p:sp>
          <p:nvSpPr>
            <p:cNvPr id="11" name="TextBox 11"/>
            <p:cNvSpPr txBox="1"/>
            <p:nvPr/>
          </p:nvSpPr>
          <p:spPr>
            <a:xfrm>
              <a:off x="0" y="-38100"/>
              <a:ext cx="5657725" cy="1259975"/>
            </a:xfrm>
            <a:prstGeom prst="rect">
              <a:avLst/>
            </a:prstGeom>
          </p:spPr>
          <p:txBody>
            <a:bodyPr lIns="50800" tIns="50800" rIns="50800" bIns="50800" rtlCol="0" anchor="ctr"/>
            <a:lstStyle/>
            <a:p>
              <a:pPr algn="ctr">
                <a:lnSpc>
                  <a:spcPts val="2520"/>
                </a:lnSpc>
              </a:pPr>
              <a:endParaRPr dirty="0"/>
            </a:p>
          </p:txBody>
        </p:sp>
      </p:grpSp>
      <p:grpSp>
        <p:nvGrpSpPr>
          <p:cNvPr id="12" name="Group 12"/>
          <p:cNvGrpSpPr/>
          <p:nvPr/>
        </p:nvGrpSpPr>
        <p:grpSpPr>
          <a:xfrm>
            <a:off x="6496963" y="4791462"/>
            <a:ext cx="5558169" cy="3505252"/>
            <a:chOff x="0" y="0"/>
            <a:chExt cx="1937488" cy="1221875"/>
          </a:xfrm>
        </p:grpSpPr>
        <p:sp>
          <p:nvSpPr>
            <p:cNvPr id="13" name="Freeform 13"/>
            <p:cNvSpPr/>
            <p:nvPr/>
          </p:nvSpPr>
          <p:spPr>
            <a:xfrm>
              <a:off x="0" y="0"/>
              <a:ext cx="1937488" cy="1221875"/>
            </a:xfrm>
            <a:custGeom>
              <a:avLst/>
              <a:gdLst/>
              <a:ahLst/>
              <a:cxnLst/>
              <a:rect l="l" t="t" r="r" b="b"/>
              <a:pathLst>
                <a:path w="1937488" h="1221875">
                  <a:moveTo>
                    <a:pt x="90538" y="0"/>
                  </a:moveTo>
                  <a:lnTo>
                    <a:pt x="1846950" y="0"/>
                  </a:lnTo>
                  <a:cubicBezTo>
                    <a:pt x="1870962" y="0"/>
                    <a:pt x="1893991" y="9539"/>
                    <a:pt x="1910970" y="26518"/>
                  </a:cubicBezTo>
                  <a:cubicBezTo>
                    <a:pt x="1927949" y="43497"/>
                    <a:pt x="1937488" y="66526"/>
                    <a:pt x="1937488" y="90538"/>
                  </a:cubicBezTo>
                  <a:lnTo>
                    <a:pt x="1937488" y="1131337"/>
                  </a:lnTo>
                  <a:cubicBezTo>
                    <a:pt x="1937488" y="1155349"/>
                    <a:pt x="1927949" y="1178377"/>
                    <a:pt x="1910970" y="1195357"/>
                  </a:cubicBezTo>
                  <a:cubicBezTo>
                    <a:pt x="1893991" y="1212336"/>
                    <a:pt x="1870962" y="1221875"/>
                    <a:pt x="1846950" y="1221875"/>
                  </a:cubicBezTo>
                  <a:lnTo>
                    <a:pt x="90538" y="1221875"/>
                  </a:lnTo>
                  <a:cubicBezTo>
                    <a:pt x="40535" y="1221875"/>
                    <a:pt x="0" y="1181339"/>
                    <a:pt x="0" y="1131337"/>
                  </a:cubicBezTo>
                  <a:lnTo>
                    <a:pt x="0" y="90538"/>
                  </a:lnTo>
                  <a:cubicBezTo>
                    <a:pt x="0" y="66526"/>
                    <a:pt x="9539" y="43497"/>
                    <a:pt x="26518" y="26518"/>
                  </a:cubicBezTo>
                  <a:cubicBezTo>
                    <a:pt x="43497" y="9539"/>
                    <a:pt x="66526" y="0"/>
                    <a:pt x="90538" y="0"/>
                  </a:cubicBezTo>
                  <a:close/>
                </a:path>
              </a:pathLst>
            </a:custGeom>
            <a:solidFill>
              <a:srgbClr val="FF0000"/>
            </a:solidFill>
          </p:spPr>
          <p:txBody>
            <a:bodyPr/>
            <a:lstStyle/>
            <a:p>
              <a:endParaRPr lang="en-US" dirty="0"/>
            </a:p>
          </p:txBody>
        </p:sp>
        <p:sp>
          <p:nvSpPr>
            <p:cNvPr id="14" name="TextBox 14"/>
            <p:cNvSpPr txBox="1"/>
            <p:nvPr/>
          </p:nvSpPr>
          <p:spPr>
            <a:xfrm>
              <a:off x="0" y="-38100"/>
              <a:ext cx="1937488" cy="1259975"/>
            </a:xfrm>
            <a:prstGeom prst="rect">
              <a:avLst/>
            </a:prstGeom>
          </p:spPr>
          <p:txBody>
            <a:bodyPr lIns="50800" tIns="50800" rIns="50800" bIns="50800" rtlCol="0" anchor="ctr"/>
            <a:lstStyle/>
            <a:p>
              <a:pPr algn="ctr">
                <a:lnSpc>
                  <a:spcPts val="2520"/>
                </a:lnSpc>
              </a:pPr>
              <a:endParaRPr dirty="0"/>
            </a:p>
          </p:txBody>
        </p:sp>
      </p:grpSp>
      <p:sp>
        <p:nvSpPr>
          <p:cNvPr id="15" name="TextBox 15"/>
          <p:cNvSpPr txBox="1"/>
          <p:nvPr/>
        </p:nvSpPr>
        <p:spPr>
          <a:xfrm>
            <a:off x="1266124" y="5211818"/>
            <a:ext cx="3887525" cy="2555240"/>
          </a:xfrm>
          <a:prstGeom prst="rect">
            <a:avLst/>
          </a:prstGeom>
        </p:spPr>
        <p:txBody>
          <a:bodyPr lIns="0" tIns="0" rIns="0" bIns="0" rtlCol="0" anchor="t">
            <a:spAutoFit/>
          </a:bodyPr>
          <a:lstStyle/>
          <a:p>
            <a:pPr algn="ctr">
              <a:lnSpc>
                <a:spcPts val="4059"/>
              </a:lnSpc>
            </a:pPr>
            <a:r>
              <a:rPr lang="en-US" sz="2899" dirty="0">
                <a:solidFill>
                  <a:srgbClr val="121212"/>
                </a:solidFill>
                <a:latin typeface="TT Interphases"/>
                <a:ea typeface="TT Interphases"/>
                <a:cs typeface="TT Interphases"/>
                <a:sym typeface="TT Interphases"/>
              </a:rPr>
              <a:t>Opportunity to make a real difference and be part of a team that directly impacts the community.</a:t>
            </a:r>
          </a:p>
        </p:txBody>
      </p:sp>
      <p:sp>
        <p:nvSpPr>
          <p:cNvPr id="16" name="TextBox 16"/>
          <p:cNvSpPr txBox="1"/>
          <p:nvPr/>
        </p:nvSpPr>
        <p:spPr>
          <a:xfrm>
            <a:off x="13182600" y="5143500"/>
            <a:ext cx="3878294" cy="2600325"/>
          </a:xfrm>
          <a:prstGeom prst="rect">
            <a:avLst/>
          </a:prstGeom>
        </p:spPr>
        <p:txBody>
          <a:bodyPr lIns="0" tIns="0" rIns="0" bIns="0" rtlCol="0" anchor="t">
            <a:spAutoFit/>
          </a:bodyPr>
          <a:lstStyle/>
          <a:p>
            <a:pPr algn="ctr">
              <a:lnSpc>
                <a:spcPts val="4199"/>
              </a:lnSpc>
            </a:pPr>
            <a:r>
              <a:rPr lang="en-US" sz="2999" dirty="0">
                <a:solidFill>
                  <a:srgbClr val="121212"/>
                </a:solidFill>
                <a:latin typeface="TT Interphases"/>
                <a:ea typeface="TT Interphases"/>
                <a:cs typeface="TT Interphases"/>
                <a:sym typeface="TT Interphases"/>
              </a:rPr>
              <a:t>Gain valuable training and experience that you can use in your career and personal life.</a:t>
            </a:r>
          </a:p>
        </p:txBody>
      </p:sp>
      <p:sp>
        <p:nvSpPr>
          <p:cNvPr id="17" name="TextBox 17"/>
          <p:cNvSpPr txBox="1"/>
          <p:nvPr/>
        </p:nvSpPr>
        <p:spPr>
          <a:xfrm>
            <a:off x="7159487" y="5150224"/>
            <a:ext cx="4110125" cy="2076450"/>
          </a:xfrm>
          <a:prstGeom prst="rect">
            <a:avLst/>
          </a:prstGeom>
        </p:spPr>
        <p:txBody>
          <a:bodyPr lIns="0" tIns="0" rIns="0" bIns="0" rtlCol="0" anchor="t">
            <a:spAutoFit/>
          </a:bodyPr>
          <a:lstStyle/>
          <a:p>
            <a:pPr algn="ctr">
              <a:lnSpc>
                <a:spcPts val="4199"/>
              </a:lnSpc>
            </a:pPr>
            <a:r>
              <a:rPr lang="en-US" sz="2999" dirty="0">
                <a:solidFill>
                  <a:srgbClr val="FFFBF5"/>
                </a:solidFill>
                <a:latin typeface="TT Interphases"/>
                <a:ea typeface="TT Interphases"/>
                <a:cs typeface="TT Interphases"/>
                <a:sym typeface="TT Interphases"/>
              </a:rPr>
              <a:t>Network with other professionals and volunteers who share the same goals.</a:t>
            </a:r>
          </a:p>
        </p:txBody>
      </p:sp>
      <p:grpSp>
        <p:nvGrpSpPr>
          <p:cNvPr id="18" name="Group 18"/>
          <p:cNvGrpSpPr/>
          <p:nvPr/>
        </p:nvGrpSpPr>
        <p:grpSpPr>
          <a:xfrm rot="-10800000">
            <a:off x="4111775" y="-1172993"/>
            <a:ext cx="14728666" cy="1781674"/>
            <a:chOff x="0" y="0"/>
            <a:chExt cx="5134176" cy="621063"/>
          </a:xfrm>
        </p:grpSpPr>
        <p:sp>
          <p:nvSpPr>
            <p:cNvPr id="19" name="Freeform 19"/>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BB03B"/>
            </a:solidFill>
          </p:spPr>
          <p:txBody>
            <a:bodyPr/>
            <a:lstStyle/>
            <a:p>
              <a:endParaRPr lang="en-US"/>
            </a:p>
          </p:txBody>
        </p:sp>
        <p:sp>
          <p:nvSpPr>
            <p:cNvPr id="20" name="TextBox 20"/>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21" name="Group 21"/>
          <p:cNvGrpSpPr/>
          <p:nvPr/>
        </p:nvGrpSpPr>
        <p:grpSpPr>
          <a:xfrm rot="-10800000">
            <a:off x="-3130138" y="-817672"/>
            <a:ext cx="12852355" cy="1426353"/>
            <a:chOff x="0" y="0"/>
            <a:chExt cx="4291868" cy="476311"/>
          </a:xfrm>
        </p:grpSpPr>
        <p:sp>
          <p:nvSpPr>
            <p:cNvPr id="22" name="Freeform 22"/>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FF0000"/>
            </a:solidFill>
          </p:spPr>
          <p:txBody>
            <a:bodyPr/>
            <a:lstStyle/>
            <a:p>
              <a:endParaRPr lang="en-US" dirty="0"/>
            </a:p>
          </p:txBody>
        </p:sp>
        <p:sp>
          <p:nvSpPr>
            <p:cNvPr id="23" name="TextBox 23"/>
            <p:cNvSpPr txBox="1"/>
            <p:nvPr/>
          </p:nvSpPr>
          <p:spPr>
            <a:xfrm>
              <a:off x="0" y="-38100"/>
              <a:ext cx="4291868" cy="514411"/>
            </a:xfrm>
            <a:prstGeom prst="rect">
              <a:avLst/>
            </a:prstGeom>
          </p:spPr>
          <p:txBody>
            <a:bodyPr lIns="50800" tIns="50800" rIns="50800" bIns="50800" rtlCol="0" anchor="ctr"/>
            <a:lstStyle/>
            <a:p>
              <a:pPr algn="ctr">
                <a:lnSpc>
                  <a:spcPts val="2520"/>
                </a:lnSpc>
              </a:pP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EEE1"/>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F0000"/>
            </a:solidFill>
          </p:spPr>
          <p:txBody>
            <a:bodyPr/>
            <a:lstStyle/>
            <a:p>
              <a:endParaRPr lang="en-US" dirty="0"/>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5" name="Group 5"/>
          <p:cNvGrpSpPr/>
          <p:nvPr/>
        </p:nvGrpSpPr>
        <p:grpSpPr>
          <a:xfrm>
            <a:off x="9144000" y="9757727"/>
            <a:ext cx="11905298" cy="1426353"/>
            <a:chOff x="0" y="0"/>
            <a:chExt cx="3975611" cy="476311"/>
          </a:xfrm>
        </p:grpSpPr>
        <p:sp>
          <p:nvSpPr>
            <p:cNvPr id="6" name="Freeform 6"/>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FBB03B"/>
            </a:solidFill>
          </p:spPr>
          <p:txBody>
            <a:bodyPr/>
            <a:lstStyle/>
            <a:p>
              <a:endParaRPr lang="en-US"/>
            </a:p>
          </p:txBody>
        </p:sp>
        <p:sp>
          <p:nvSpPr>
            <p:cNvPr id="7" name="TextBox 7"/>
            <p:cNvSpPr txBox="1"/>
            <p:nvPr/>
          </p:nvSpPr>
          <p:spPr>
            <a:xfrm>
              <a:off x="0" y="-38100"/>
              <a:ext cx="3975611" cy="514411"/>
            </a:xfrm>
            <a:prstGeom prst="rect">
              <a:avLst/>
            </a:prstGeom>
          </p:spPr>
          <p:txBody>
            <a:bodyPr lIns="50800" tIns="50800" rIns="50800" bIns="50800" rtlCol="0" anchor="ctr"/>
            <a:lstStyle/>
            <a:p>
              <a:pPr algn="ctr">
                <a:lnSpc>
                  <a:spcPts val="2520"/>
                </a:lnSpc>
              </a:pPr>
              <a:endParaRPr dirty="0"/>
            </a:p>
          </p:txBody>
        </p:sp>
      </p:grpSp>
      <p:sp>
        <p:nvSpPr>
          <p:cNvPr id="8" name="TextBox 8"/>
          <p:cNvSpPr txBox="1"/>
          <p:nvPr/>
        </p:nvSpPr>
        <p:spPr>
          <a:xfrm>
            <a:off x="2295751" y="879535"/>
            <a:ext cx="13867778" cy="879343"/>
          </a:xfrm>
          <a:prstGeom prst="rect">
            <a:avLst/>
          </a:prstGeom>
        </p:spPr>
        <p:txBody>
          <a:bodyPr wrap="square" lIns="0" tIns="0" rIns="0" bIns="0" rtlCol="0" anchor="t">
            <a:spAutoFit/>
          </a:bodyPr>
          <a:lstStyle/>
          <a:p>
            <a:pPr algn="ctr">
              <a:lnSpc>
                <a:spcPts val="6399"/>
              </a:lnSpc>
            </a:pPr>
            <a:r>
              <a:rPr lang="en-US" sz="6399" b="1" dirty="0">
                <a:solidFill>
                  <a:srgbClr val="FF0000"/>
                </a:solidFill>
                <a:latin typeface="DM Sans Bold"/>
                <a:ea typeface="DM Sans Bold"/>
                <a:cs typeface="DM Sans Bold"/>
                <a:sym typeface="DM Sans Bold"/>
              </a:rPr>
              <a:t>Volunteer </a:t>
            </a:r>
            <a:r>
              <a:rPr lang="en-US" sz="7200" b="1" dirty="0">
                <a:solidFill>
                  <a:srgbClr val="FF0000"/>
                </a:solidFill>
                <a:latin typeface="DM Sans Bold"/>
                <a:ea typeface="DM Sans Bold"/>
                <a:cs typeface="DM Sans Bold"/>
                <a:sym typeface="DM Sans Bold"/>
              </a:rPr>
              <a:t>Recruitment</a:t>
            </a:r>
            <a:r>
              <a:rPr lang="en-US" sz="6399" b="1" dirty="0">
                <a:solidFill>
                  <a:srgbClr val="FF0000"/>
                </a:solidFill>
                <a:latin typeface="DM Sans Bold"/>
                <a:ea typeface="DM Sans Bold"/>
                <a:cs typeface="DM Sans Bold"/>
                <a:sym typeface="DM Sans Bold"/>
              </a:rPr>
              <a:t> Strategy</a:t>
            </a:r>
          </a:p>
        </p:txBody>
      </p:sp>
      <p:grpSp>
        <p:nvGrpSpPr>
          <p:cNvPr id="9" name="Group 9"/>
          <p:cNvGrpSpPr/>
          <p:nvPr/>
        </p:nvGrpSpPr>
        <p:grpSpPr>
          <a:xfrm>
            <a:off x="1958304" y="2421539"/>
            <a:ext cx="6535729" cy="858394"/>
            <a:chOff x="0" y="0"/>
            <a:chExt cx="2278250" cy="299222"/>
          </a:xfrm>
        </p:grpSpPr>
        <p:sp>
          <p:nvSpPr>
            <p:cNvPr id="10" name="Freeform 10"/>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FF0000"/>
            </a:solidFill>
          </p:spPr>
          <p:txBody>
            <a:bodyPr/>
            <a:lstStyle/>
            <a:p>
              <a:endParaRPr lang="en-US" dirty="0"/>
            </a:p>
          </p:txBody>
        </p:sp>
        <p:sp>
          <p:nvSpPr>
            <p:cNvPr id="11" name="TextBox 11"/>
            <p:cNvSpPr txBox="1"/>
            <p:nvPr/>
          </p:nvSpPr>
          <p:spPr>
            <a:xfrm>
              <a:off x="0" y="-38100"/>
              <a:ext cx="2278250" cy="337322"/>
            </a:xfrm>
            <a:prstGeom prst="rect">
              <a:avLst/>
            </a:prstGeom>
          </p:spPr>
          <p:txBody>
            <a:bodyPr lIns="50800" tIns="50800" rIns="50800" bIns="50800" rtlCol="0" anchor="ctr"/>
            <a:lstStyle/>
            <a:p>
              <a:pPr algn="ctr">
                <a:lnSpc>
                  <a:spcPts val="2520"/>
                </a:lnSpc>
              </a:pPr>
              <a:endParaRPr dirty="0"/>
            </a:p>
          </p:txBody>
        </p:sp>
      </p:grpSp>
      <p:sp>
        <p:nvSpPr>
          <p:cNvPr id="12" name="TextBox 12"/>
          <p:cNvSpPr txBox="1"/>
          <p:nvPr/>
        </p:nvSpPr>
        <p:spPr>
          <a:xfrm>
            <a:off x="2396440" y="2585157"/>
            <a:ext cx="5484332" cy="490855"/>
          </a:xfrm>
          <a:prstGeom prst="rect">
            <a:avLst/>
          </a:prstGeom>
        </p:spPr>
        <p:txBody>
          <a:bodyPr lIns="0" tIns="0" rIns="0" bIns="0" rtlCol="0" anchor="t">
            <a:spAutoFit/>
          </a:bodyPr>
          <a:lstStyle/>
          <a:p>
            <a:pPr algn="ctr">
              <a:lnSpc>
                <a:spcPts val="3919"/>
              </a:lnSpc>
            </a:pPr>
            <a:r>
              <a:rPr lang="en-US" sz="2799" dirty="0">
                <a:solidFill>
                  <a:srgbClr val="FFFBF5"/>
                </a:solidFill>
                <a:latin typeface="TT Interphases"/>
                <a:ea typeface="TT Interphases"/>
                <a:cs typeface="TT Interphases"/>
                <a:sym typeface="TT Interphases"/>
              </a:rPr>
              <a:t>Planning! </a:t>
            </a:r>
          </a:p>
        </p:txBody>
      </p:sp>
      <p:grpSp>
        <p:nvGrpSpPr>
          <p:cNvPr id="13" name="Group 13"/>
          <p:cNvGrpSpPr/>
          <p:nvPr/>
        </p:nvGrpSpPr>
        <p:grpSpPr>
          <a:xfrm>
            <a:off x="9420138" y="5365140"/>
            <a:ext cx="7211668" cy="47625"/>
            <a:chOff x="0" y="0"/>
            <a:chExt cx="2513871" cy="16601"/>
          </a:xfrm>
        </p:grpSpPr>
        <p:sp>
          <p:nvSpPr>
            <p:cNvPr id="14" name="Freeform 14"/>
            <p:cNvSpPr/>
            <p:nvPr/>
          </p:nvSpPr>
          <p:spPr>
            <a:xfrm>
              <a:off x="0" y="0"/>
              <a:ext cx="2513871" cy="16601"/>
            </a:xfrm>
            <a:custGeom>
              <a:avLst/>
              <a:gdLst/>
              <a:ahLst/>
              <a:cxnLst/>
              <a:rect l="l" t="t" r="r" b="b"/>
              <a:pathLst>
                <a:path w="2513871" h="16601">
                  <a:moveTo>
                    <a:pt x="8301" y="0"/>
                  </a:moveTo>
                  <a:lnTo>
                    <a:pt x="2505571" y="0"/>
                  </a:lnTo>
                  <a:cubicBezTo>
                    <a:pt x="2510155" y="0"/>
                    <a:pt x="2513871" y="3716"/>
                    <a:pt x="2513871" y="8301"/>
                  </a:cubicBezTo>
                  <a:lnTo>
                    <a:pt x="2513871" y="8301"/>
                  </a:lnTo>
                  <a:cubicBezTo>
                    <a:pt x="2513871" y="10502"/>
                    <a:pt x="2512997" y="12613"/>
                    <a:pt x="2511440" y="14170"/>
                  </a:cubicBezTo>
                  <a:cubicBezTo>
                    <a:pt x="2509883" y="15727"/>
                    <a:pt x="2507772" y="16601"/>
                    <a:pt x="2505571" y="16601"/>
                  </a:cubicBezTo>
                  <a:lnTo>
                    <a:pt x="8301" y="16601"/>
                  </a:lnTo>
                  <a:cubicBezTo>
                    <a:pt x="6099" y="16601"/>
                    <a:pt x="3988" y="15727"/>
                    <a:pt x="2431" y="14170"/>
                  </a:cubicBezTo>
                  <a:cubicBezTo>
                    <a:pt x="875" y="12613"/>
                    <a:pt x="0" y="10502"/>
                    <a:pt x="0" y="8301"/>
                  </a:cubicBezTo>
                  <a:lnTo>
                    <a:pt x="0" y="8301"/>
                  </a:lnTo>
                  <a:cubicBezTo>
                    <a:pt x="0" y="6099"/>
                    <a:pt x="875" y="3988"/>
                    <a:pt x="2431" y="2431"/>
                  </a:cubicBezTo>
                  <a:cubicBezTo>
                    <a:pt x="3988" y="875"/>
                    <a:pt x="6099" y="0"/>
                    <a:pt x="8301" y="0"/>
                  </a:cubicBezTo>
                  <a:close/>
                </a:path>
              </a:pathLst>
            </a:custGeom>
            <a:solidFill>
              <a:srgbClr val="F6EEE1"/>
            </a:solidFill>
          </p:spPr>
          <p:txBody>
            <a:bodyPr/>
            <a:lstStyle/>
            <a:p>
              <a:endParaRPr lang="en-US"/>
            </a:p>
          </p:txBody>
        </p:sp>
        <p:sp>
          <p:nvSpPr>
            <p:cNvPr id="15" name="TextBox 15"/>
            <p:cNvSpPr txBox="1"/>
            <p:nvPr/>
          </p:nvSpPr>
          <p:spPr>
            <a:xfrm>
              <a:off x="0" y="-38100"/>
              <a:ext cx="2513871" cy="54701"/>
            </a:xfrm>
            <a:prstGeom prst="rect">
              <a:avLst/>
            </a:prstGeom>
          </p:spPr>
          <p:txBody>
            <a:bodyPr lIns="50800" tIns="50800" rIns="50800" bIns="50800" rtlCol="0" anchor="ctr"/>
            <a:lstStyle/>
            <a:p>
              <a:pPr algn="ctr">
                <a:lnSpc>
                  <a:spcPts val="2520"/>
                </a:lnSpc>
              </a:pPr>
              <a:endParaRPr dirty="0"/>
            </a:p>
          </p:txBody>
        </p:sp>
      </p:grpSp>
      <p:grpSp>
        <p:nvGrpSpPr>
          <p:cNvPr id="16" name="Group 16"/>
          <p:cNvGrpSpPr/>
          <p:nvPr/>
        </p:nvGrpSpPr>
        <p:grpSpPr>
          <a:xfrm>
            <a:off x="10260639" y="5994912"/>
            <a:ext cx="6535729" cy="1062405"/>
            <a:chOff x="0" y="-71115"/>
            <a:chExt cx="2278250" cy="370337"/>
          </a:xfrm>
        </p:grpSpPr>
        <p:sp>
          <p:nvSpPr>
            <p:cNvPr id="17" name="Freeform 17"/>
            <p:cNvSpPr/>
            <p:nvPr/>
          </p:nvSpPr>
          <p:spPr>
            <a:xfrm>
              <a:off x="0" y="-71115"/>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FBB03B"/>
            </a:solidFill>
          </p:spPr>
          <p:txBody>
            <a:bodyPr/>
            <a:lstStyle/>
            <a:p>
              <a:endParaRPr lang="en-US"/>
            </a:p>
          </p:txBody>
        </p:sp>
        <p:sp>
          <p:nvSpPr>
            <p:cNvPr id="18" name="TextBox 18"/>
            <p:cNvSpPr txBox="1"/>
            <p:nvPr/>
          </p:nvSpPr>
          <p:spPr>
            <a:xfrm>
              <a:off x="0" y="-38100"/>
              <a:ext cx="2278250" cy="337322"/>
            </a:xfrm>
            <a:prstGeom prst="rect">
              <a:avLst/>
            </a:prstGeom>
          </p:spPr>
          <p:txBody>
            <a:bodyPr lIns="50800" tIns="50800" rIns="50800" bIns="50800" rtlCol="0" anchor="ctr"/>
            <a:lstStyle/>
            <a:p>
              <a:pPr algn="ctr">
                <a:lnSpc>
                  <a:spcPts val="2520"/>
                </a:lnSpc>
              </a:pPr>
              <a:endParaRPr dirty="0"/>
            </a:p>
          </p:txBody>
        </p:sp>
      </p:grpSp>
      <p:sp>
        <p:nvSpPr>
          <p:cNvPr id="19" name="TextBox 19"/>
          <p:cNvSpPr txBox="1"/>
          <p:nvPr/>
        </p:nvSpPr>
        <p:spPr>
          <a:xfrm>
            <a:off x="10893481" y="6136239"/>
            <a:ext cx="5270048" cy="461280"/>
          </a:xfrm>
          <a:prstGeom prst="rect">
            <a:avLst/>
          </a:prstGeom>
        </p:spPr>
        <p:txBody>
          <a:bodyPr lIns="0" tIns="0" rIns="0" bIns="0" rtlCol="0" anchor="t">
            <a:spAutoFit/>
          </a:bodyPr>
          <a:lstStyle/>
          <a:p>
            <a:pPr algn="ctr">
              <a:lnSpc>
                <a:spcPts val="3919"/>
              </a:lnSpc>
            </a:pPr>
            <a:r>
              <a:rPr lang="en-US" sz="2799" dirty="0">
                <a:solidFill>
                  <a:schemeClr val="bg2">
                    <a:lumMod val="25000"/>
                  </a:schemeClr>
                </a:solidFill>
                <a:latin typeface="TT Interphases"/>
                <a:ea typeface="TT Interphases"/>
                <a:cs typeface="TT Interphases"/>
                <a:sym typeface="TT Interphases"/>
              </a:rPr>
              <a:t>Make it Easy!</a:t>
            </a:r>
          </a:p>
        </p:txBody>
      </p:sp>
      <p:sp>
        <p:nvSpPr>
          <p:cNvPr id="20" name="TextBox 20"/>
          <p:cNvSpPr txBox="1"/>
          <p:nvPr/>
        </p:nvSpPr>
        <p:spPr>
          <a:xfrm>
            <a:off x="10157141" y="7088691"/>
            <a:ext cx="6742724" cy="1423210"/>
          </a:xfrm>
          <a:prstGeom prst="rect">
            <a:avLst/>
          </a:prstGeom>
        </p:spPr>
        <p:txBody>
          <a:bodyPr wrap="square" lIns="0" tIns="0" rIns="0" bIns="0" rtlCol="0" anchor="t">
            <a:spAutoFit/>
          </a:bodyPr>
          <a:lstStyle/>
          <a:p>
            <a:pPr marL="457200" indent="-457200">
              <a:lnSpc>
                <a:spcPts val="3779"/>
              </a:lnSpc>
              <a:buFont typeface="Arial" panose="020B0604020202020204" pitchFamily="34" charset="0"/>
              <a:buChar char="•"/>
            </a:pPr>
            <a:r>
              <a:rPr lang="en-US" sz="2699" dirty="0">
                <a:solidFill>
                  <a:srgbClr val="121212"/>
                </a:solidFill>
                <a:latin typeface="TT Interphases"/>
                <a:ea typeface="TT Interphases"/>
                <a:cs typeface="TT Interphases"/>
                <a:sym typeface="TT Interphases"/>
              </a:rPr>
              <a:t>Potential volunteers fill out a form to express their interests and skills.</a:t>
            </a:r>
          </a:p>
          <a:p>
            <a:pPr marL="457200" indent="-457200">
              <a:lnSpc>
                <a:spcPts val="3779"/>
              </a:lnSpc>
              <a:buFont typeface="Arial" panose="020B0604020202020204" pitchFamily="34" charset="0"/>
              <a:buChar char="•"/>
            </a:pPr>
            <a:r>
              <a:rPr lang="en-US" sz="2699" dirty="0">
                <a:solidFill>
                  <a:srgbClr val="121212"/>
                </a:solidFill>
                <a:latin typeface="TT Interphases"/>
                <a:ea typeface="TT Interphases"/>
                <a:cs typeface="TT Interphases"/>
                <a:sym typeface="TT Interphases"/>
              </a:rPr>
              <a:t>Plan for communication/follow-up.</a:t>
            </a:r>
          </a:p>
        </p:txBody>
      </p:sp>
      <p:grpSp>
        <p:nvGrpSpPr>
          <p:cNvPr id="21" name="Group 21"/>
          <p:cNvGrpSpPr/>
          <p:nvPr/>
        </p:nvGrpSpPr>
        <p:grpSpPr>
          <a:xfrm>
            <a:off x="1656194" y="6916356"/>
            <a:ext cx="7211668" cy="2066613"/>
            <a:chOff x="0" y="0"/>
            <a:chExt cx="2513871" cy="883857"/>
          </a:xfrm>
        </p:grpSpPr>
        <p:sp>
          <p:nvSpPr>
            <p:cNvPr id="22" name="Freeform 22"/>
            <p:cNvSpPr/>
            <p:nvPr/>
          </p:nvSpPr>
          <p:spPr>
            <a:xfrm>
              <a:off x="0" y="0"/>
              <a:ext cx="2513871" cy="883857"/>
            </a:xfrm>
            <a:custGeom>
              <a:avLst/>
              <a:gdLst/>
              <a:ahLst/>
              <a:cxnLst/>
              <a:rect l="l" t="t" r="r" b="b"/>
              <a:pathLst>
                <a:path w="2513871" h="883857">
                  <a:moveTo>
                    <a:pt x="48309" y="0"/>
                  </a:moveTo>
                  <a:lnTo>
                    <a:pt x="2465562" y="0"/>
                  </a:lnTo>
                  <a:cubicBezTo>
                    <a:pt x="2492243" y="0"/>
                    <a:pt x="2513871" y="21629"/>
                    <a:pt x="2513871" y="48309"/>
                  </a:cubicBezTo>
                  <a:lnTo>
                    <a:pt x="2513871" y="835548"/>
                  </a:lnTo>
                  <a:cubicBezTo>
                    <a:pt x="2513871" y="848361"/>
                    <a:pt x="2508782" y="860648"/>
                    <a:pt x="2499722" y="869708"/>
                  </a:cubicBezTo>
                  <a:cubicBezTo>
                    <a:pt x="2490662" y="878767"/>
                    <a:pt x="2478375" y="883857"/>
                    <a:pt x="2465562" y="883857"/>
                  </a:cubicBezTo>
                  <a:lnTo>
                    <a:pt x="48309" y="883857"/>
                  </a:lnTo>
                  <a:cubicBezTo>
                    <a:pt x="21629" y="883857"/>
                    <a:pt x="0" y="862228"/>
                    <a:pt x="0" y="835548"/>
                  </a:cubicBezTo>
                  <a:lnTo>
                    <a:pt x="0" y="48309"/>
                  </a:lnTo>
                  <a:cubicBezTo>
                    <a:pt x="0" y="35496"/>
                    <a:pt x="5090" y="23209"/>
                    <a:pt x="14149" y="14149"/>
                  </a:cubicBezTo>
                  <a:cubicBezTo>
                    <a:pt x="23209" y="5090"/>
                    <a:pt x="35496" y="0"/>
                    <a:pt x="48309" y="0"/>
                  </a:cubicBezTo>
                  <a:close/>
                </a:path>
              </a:pathLst>
            </a:custGeom>
            <a:solidFill>
              <a:srgbClr val="F6EEE1"/>
            </a:solidFill>
          </p:spPr>
          <p:txBody>
            <a:bodyPr/>
            <a:lstStyle/>
            <a:p>
              <a:endParaRPr lang="en-US"/>
            </a:p>
          </p:txBody>
        </p:sp>
        <p:sp>
          <p:nvSpPr>
            <p:cNvPr id="23" name="TextBox 23"/>
            <p:cNvSpPr txBox="1"/>
            <p:nvPr/>
          </p:nvSpPr>
          <p:spPr>
            <a:xfrm>
              <a:off x="0" y="-38100"/>
              <a:ext cx="2513871" cy="921957"/>
            </a:xfrm>
            <a:prstGeom prst="rect">
              <a:avLst/>
            </a:prstGeom>
          </p:spPr>
          <p:txBody>
            <a:bodyPr lIns="50800" tIns="50800" rIns="50800" bIns="50800" rtlCol="0" anchor="ctr"/>
            <a:lstStyle/>
            <a:p>
              <a:pPr algn="ctr">
                <a:lnSpc>
                  <a:spcPts val="2520"/>
                </a:lnSpc>
              </a:pPr>
              <a:endParaRPr dirty="0"/>
            </a:p>
          </p:txBody>
        </p:sp>
      </p:grpSp>
      <p:grpSp>
        <p:nvGrpSpPr>
          <p:cNvPr id="24" name="Group 24"/>
          <p:cNvGrpSpPr/>
          <p:nvPr/>
        </p:nvGrpSpPr>
        <p:grpSpPr>
          <a:xfrm>
            <a:off x="9964438" y="2421539"/>
            <a:ext cx="6535729" cy="858394"/>
            <a:chOff x="0" y="0"/>
            <a:chExt cx="2278250" cy="299222"/>
          </a:xfrm>
        </p:grpSpPr>
        <p:sp>
          <p:nvSpPr>
            <p:cNvPr id="25" name="Freeform 25"/>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FBB03B"/>
            </a:solidFill>
          </p:spPr>
          <p:txBody>
            <a:bodyPr/>
            <a:lstStyle/>
            <a:p>
              <a:endParaRPr lang="en-US"/>
            </a:p>
          </p:txBody>
        </p:sp>
        <p:sp>
          <p:nvSpPr>
            <p:cNvPr id="26" name="TextBox 26"/>
            <p:cNvSpPr txBox="1"/>
            <p:nvPr/>
          </p:nvSpPr>
          <p:spPr>
            <a:xfrm>
              <a:off x="0" y="-38100"/>
              <a:ext cx="2278250" cy="337322"/>
            </a:xfrm>
            <a:prstGeom prst="rect">
              <a:avLst/>
            </a:prstGeom>
          </p:spPr>
          <p:txBody>
            <a:bodyPr lIns="50800" tIns="50800" rIns="50800" bIns="50800" rtlCol="0" anchor="ctr"/>
            <a:lstStyle/>
            <a:p>
              <a:pPr algn="ctr">
                <a:lnSpc>
                  <a:spcPts val="2520"/>
                </a:lnSpc>
              </a:pPr>
              <a:endParaRPr dirty="0"/>
            </a:p>
          </p:txBody>
        </p:sp>
      </p:grpSp>
      <p:sp>
        <p:nvSpPr>
          <p:cNvPr id="27" name="TextBox 27"/>
          <p:cNvSpPr txBox="1"/>
          <p:nvPr/>
        </p:nvSpPr>
        <p:spPr>
          <a:xfrm>
            <a:off x="10490136" y="2585157"/>
            <a:ext cx="5484332" cy="461280"/>
          </a:xfrm>
          <a:prstGeom prst="rect">
            <a:avLst/>
          </a:prstGeom>
        </p:spPr>
        <p:txBody>
          <a:bodyPr lIns="0" tIns="0" rIns="0" bIns="0" rtlCol="0" anchor="t">
            <a:spAutoFit/>
          </a:bodyPr>
          <a:lstStyle/>
          <a:p>
            <a:pPr algn="ctr">
              <a:lnSpc>
                <a:spcPts val="3919"/>
              </a:lnSpc>
            </a:pPr>
            <a:r>
              <a:rPr lang="en-US" sz="2799" dirty="0">
                <a:solidFill>
                  <a:schemeClr val="bg2">
                    <a:lumMod val="25000"/>
                  </a:schemeClr>
                </a:solidFill>
                <a:latin typeface="TT Interphases"/>
                <a:ea typeface="TT Interphases"/>
                <a:cs typeface="TT Interphases"/>
                <a:sym typeface="TT Interphases"/>
              </a:rPr>
              <a:t>Identify Who You are Looking For!</a:t>
            </a:r>
          </a:p>
        </p:txBody>
      </p:sp>
      <p:sp>
        <p:nvSpPr>
          <p:cNvPr id="28" name="TextBox 28"/>
          <p:cNvSpPr txBox="1"/>
          <p:nvPr/>
        </p:nvSpPr>
        <p:spPr>
          <a:xfrm>
            <a:off x="10096077" y="3538748"/>
            <a:ext cx="6535729" cy="1999906"/>
          </a:xfrm>
          <a:prstGeom prst="rect">
            <a:avLst/>
          </a:prstGeom>
        </p:spPr>
        <p:txBody>
          <a:bodyPr lIns="0" tIns="0" rIns="0" bIns="0" rtlCol="0" anchor="t">
            <a:spAutoFit/>
          </a:bodyPr>
          <a:lstStyle/>
          <a:p>
            <a:pPr marL="457200" indent="-457200">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Profile – Create your ideal volunteer profile. Ask other volunteers.</a:t>
            </a:r>
          </a:p>
          <a:p>
            <a:pPr marL="457200" indent="-457200">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Who is going to be a good fit and stay with your organization long term? </a:t>
            </a:r>
          </a:p>
          <a:p>
            <a:pPr marL="457200" indent="-457200">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This is who you are marketing to.</a:t>
            </a:r>
          </a:p>
        </p:txBody>
      </p:sp>
      <p:grpSp>
        <p:nvGrpSpPr>
          <p:cNvPr id="29" name="Group 29"/>
          <p:cNvGrpSpPr/>
          <p:nvPr/>
        </p:nvGrpSpPr>
        <p:grpSpPr>
          <a:xfrm>
            <a:off x="1870741" y="5986209"/>
            <a:ext cx="6535729" cy="858394"/>
            <a:chOff x="0" y="0"/>
            <a:chExt cx="2278250" cy="299222"/>
          </a:xfrm>
        </p:grpSpPr>
        <p:sp>
          <p:nvSpPr>
            <p:cNvPr id="30" name="Freeform 30"/>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FF0000"/>
            </a:solidFill>
          </p:spPr>
          <p:txBody>
            <a:bodyPr/>
            <a:lstStyle/>
            <a:p>
              <a:endParaRPr lang="en-US" dirty="0"/>
            </a:p>
          </p:txBody>
        </p:sp>
        <p:sp>
          <p:nvSpPr>
            <p:cNvPr id="31" name="TextBox 31"/>
            <p:cNvSpPr txBox="1"/>
            <p:nvPr/>
          </p:nvSpPr>
          <p:spPr>
            <a:xfrm>
              <a:off x="0" y="-38100"/>
              <a:ext cx="2278250" cy="337322"/>
            </a:xfrm>
            <a:prstGeom prst="rect">
              <a:avLst/>
            </a:prstGeom>
          </p:spPr>
          <p:txBody>
            <a:bodyPr lIns="50800" tIns="50800" rIns="50800" bIns="50800" rtlCol="0" anchor="ctr"/>
            <a:lstStyle/>
            <a:p>
              <a:pPr algn="ctr">
                <a:lnSpc>
                  <a:spcPts val="2520"/>
                </a:lnSpc>
              </a:pPr>
              <a:endParaRPr dirty="0"/>
            </a:p>
          </p:txBody>
        </p:sp>
      </p:grpSp>
      <p:sp>
        <p:nvSpPr>
          <p:cNvPr id="32" name="TextBox 32"/>
          <p:cNvSpPr txBox="1"/>
          <p:nvPr/>
        </p:nvSpPr>
        <p:spPr>
          <a:xfrm>
            <a:off x="2591144" y="6106664"/>
            <a:ext cx="5270048" cy="490855"/>
          </a:xfrm>
          <a:prstGeom prst="rect">
            <a:avLst/>
          </a:prstGeom>
        </p:spPr>
        <p:txBody>
          <a:bodyPr lIns="0" tIns="0" rIns="0" bIns="0" rtlCol="0" anchor="t">
            <a:spAutoFit/>
          </a:bodyPr>
          <a:lstStyle/>
          <a:p>
            <a:pPr algn="ctr">
              <a:lnSpc>
                <a:spcPts val="3919"/>
              </a:lnSpc>
            </a:pPr>
            <a:r>
              <a:rPr lang="en-US" sz="2799" dirty="0">
                <a:solidFill>
                  <a:srgbClr val="FFFBF5"/>
                </a:solidFill>
                <a:latin typeface="TT Interphases"/>
                <a:ea typeface="TT Interphases"/>
                <a:cs typeface="TT Interphases"/>
                <a:sym typeface="TT Interphases"/>
              </a:rPr>
              <a:t>Get the Word Out!</a:t>
            </a:r>
          </a:p>
        </p:txBody>
      </p:sp>
      <p:sp>
        <p:nvSpPr>
          <p:cNvPr id="33" name="TextBox 33"/>
          <p:cNvSpPr txBox="1"/>
          <p:nvPr/>
        </p:nvSpPr>
        <p:spPr>
          <a:xfrm>
            <a:off x="1887021" y="7088691"/>
            <a:ext cx="6799779" cy="1811265"/>
          </a:xfrm>
          <a:prstGeom prst="rect">
            <a:avLst/>
          </a:prstGeom>
        </p:spPr>
        <p:txBody>
          <a:bodyPr wrap="square" lIns="0" tIns="0" rIns="0" bIns="0" rtlCol="0" anchor="t">
            <a:spAutoFit/>
          </a:bodyPr>
          <a:lstStyle/>
          <a:p>
            <a:pPr marL="457200" indent="-457200">
              <a:lnSpc>
                <a:spcPts val="3639"/>
              </a:lnSpc>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Advertise - Develop campaigns.</a:t>
            </a:r>
          </a:p>
          <a:p>
            <a:pPr marL="457200" indent="-457200">
              <a:lnSpc>
                <a:spcPts val="3639"/>
              </a:lnSpc>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Target your audience based on the profile you created.</a:t>
            </a:r>
          </a:p>
          <a:p>
            <a:pPr marL="457200" indent="-457200">
              <a:lnSpc>
                <a:spcPts val="3639"/>
              </a:lnSpc>
              <a:buFont typeface="Arial" panose="020B0604020202020204" pitchFamily="34" charset="0"/>
              <a:buChar char="•"/>
            </a:pPr>
            <a:r>
              <a:rPr lang="en-US" sz="2599" dirty="0">
                <a:solidFill>
                  <a:srgbClr val="121212"/>
                </a:solidFill>
                <a:latin typeface="TT Interphases"/>
                <a:ea typeface="TT Interphases"/>
                <a:cs typeface="TT Interphases"/>
                <a:sym typeface="TT Interphases"/>
              </a:rPr>
              <a:t>Make it simple but eye-catching.</a:t>
            </a:r>
          </a:p>
        </p:txBody>
      </p:sp>
      <p:sp>
        <p:nvSpPr>
          <p:cNvPr id="34" name="TextBox 34"/>
          <p:cNvSpPr txBox="1"/>
          <p:nvPr/>
        </p:nvSpPr>
        <p:spPr>
          <a:xfrm>
            <a:off x="1994163" y="3445126"/>
            <a:ext cx="6288886" cy="1860125"/>
          </a:xfrm>
          <a:prstGeom prst="rect">
            <a:avLst/>
          </a:prstGeom>
        </p:spPr>
        <p:txBody>
          <a:bodyPr wrap="square" lIns="0" tIns="0" rIns="0" bIns="0" rtlCol="0" anchor="t">
            <a:spAutoFit/>
          </a:bodyPr>
          <a:lstStyle/>
          <a:p>
            <a:pPr marL="457200" indent="-457200">
              <a:lnSpc>
                <a:spcPts val="3675"/>
              </a:lnSpc>
              <a:spcBef>
                <a:spcPct val="0"/>
              </a:spcBef>
              <a:buFont typeface="Arial" panose="020B0604020202020204" pitchFamily="34" charset="0"/>
              <a:buChar char="•"/>
            </a:pPr>
            <a:r>
              <a:rPr lang="en-US" sz="2625" dirty="0">
                <a:solidFill>
                  <a:srgbClr val="000000"/>
                </a:solidFill>
                <a:latin typeface="TT Interphases" panose="020B0604020202020204" charset="0"/>
                <a:ea typeface="DM Sans"/>
                <a:cs typeface="DM Sans"/>
                <a:sym typeface="DM Sans"/>
              </a:rPr>
              <a:t>Plan your strategy.</a:t>
            </a:r>
          </a:p>
          <a:p>
            <a:pPr marL="457200" indent="-457200">
              <a:lnSpc>
                <a:spcPts val="3675"/>
              </a:lnSpc>
              <a:spcBef>
                <a:spcPct val="0"/>
              </a:spcBef>
              <a:buFont typeface="Arial" panose="020B0604020202020204" pitchFamily="34" charset="0"/>
              <a:buChar char="•"/>
            </a:pPr>
            <a:r>
              <a:rPr lang="en-US" sz="2625" dirty="0">
                <a:solidFill>
                  <a:srgbClr val="000000"/>
                </a:solidFill>
                <a:latin typeface="TT Interphases" panose="020B0604020202020204" charset="0"/>
                <a:ea typeface="DM Sans"/>
                <a:cs typeface="DM Sans"/>
                <a:sym typeface="DM Sans"/>
              </a:rPr>
              <a:t>Know the organizational message.</a:t>
            </a:r>
          </a:p>
          <a:p>
            <a:pPr marL="457200" indent="-457200">
              <a:lnSpc>
                <a:spcPts val="3675"/>
              </a:lnSpc>
              <a:spcBef>
                <a:spcPct val="0"/>
              </a:spcBef>
              <a:buFont typeface="Arial" panose="020B0604020202020204" pitchFamily="34" charset="0"/>
              <a:buChar char="•"/>
            </a:pPr>
            <a:r>
              <a:rPr lang="en-US" sz="2625" dirty="0">
                <a:solidFill>
                  <a:srgbClr val="000000"/>
                </a:solidFill>
                <a:latin typeface="TT Interphases" panose="020B0604020202020204" charset="0"/>
                <a:ea typeface="DM Sans"/>
                <a:cs typeface="DM Sans"/>
                <a:sym typeface="DM Sans"/>
              </a:rPr>
              <a:t>Local and regional training.</a:t>
            </a:r>
          </a:p>
          <a:p>
            <a:pPr marL="457200" indent="-457200">
              <a:lnSpc>
                <a:spcPts val="3675"/>
              </a:lnSpc>
              <a:spcBef>
                <a:spcPct val="0"/>
              </a:spcBef>
              <a:buFont typeface="Arial" panose="020B0604020202020204" pitchFamily="34" charset="0"/>
              <a:buChar char="•"/>
            </a:pPr>
            <a:r>
              <a:rPr lang="en-US" sz="2625" dirty="0">
                <a:solidFill>
                  <a:srgbClr val="000000"/>
                </a:solidFill>
                <a:latin typeface="TT Interphases" panose="020B0604020202020204" charset="0"/>
                <a:ea typeface="DM Sans"/>
                <a:cs typeface="DM Sans"/>
                <a:sym typeface="DM Sans"/>
              </a:rPr>
              <a:t>List volunteer roles/duties.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176390" y="1104742"/>
            <a:ext cx="6900811" cy="3581558"/>
          </a:xfrm>
          <a:prstGeom prst="rect">
            <a:avLst/>
          </a:prstGeom>
        </p:spPr>
        <p:txBody>
          <a:bodyPr lIns="0" tIns="0" rIns="0" bIns="0" rtlCol="0" anchor="t">
            <a:spAutoFit/>
          </a:bodyPr>
          <a:lstStyle/>
          <a:p>
            <a:pPr algn="l">
              <a:lnSpc>
                <a:spcPts val="9200"/>
              </a:lnSpc>
            </a:pPr>
            <a:r>
              <a:rPr lang="en-US" sz="9200" b="1" dirty="0">
                <a:solidFill>
                  <a:srgbClr val="FF0000"/>
                </a:solidFill>
                <a:latin typeface="DM Sans Bold" charset="0"/>
                <a:ea typeface="Cascadia Mono SemiBold" panose="020B0609020000020004" pitchFamily="49" charset="0"/>
                <a:cs typeface="Cascadia Mono SemiBold" panose="020B0609020000020004" pitchFamily="49" charset="0"/>
                <a:sym typeface="DM Sans Bold"/>
              </a:rPr>
              <a:t>Who are you looking for?</a:t>
            </a:r>
          </a:p>
        </p:txBody>
      </p:sp>
      <p:grpSp>
        <p:nvGrpSpPr>
          <p:cNvPr id="3" name="Group 3"/>
          <p:cNvGrpSpPr/>
          <p:nvPr/>
        </p:nvGrpSpPr>
        <p:grpSpPr>
          <a:xfrm>
            <a:off x="8196943" y="2342673"/>
            <a:ext cx="9062357" cy="2318128"/>
            <a:chOff x="0" y="0"/>
            <a:chExt cx="3158992" cy="808062"/>
          </a:xfrm>
        </p:grpSpPr>
        <p:sp>
          <p:nvSpPr>
            <p:cNvPr id="4" name="Freeform 4"/>
            <p:cNvSpPr/>
            <p:nvPr/>
          </p:nvSpPr>
          <p:spPr>
            <a:xfrm>
              <a:off x="0" y="0"/>
              <a:ext cx="3158991" cy="808062"/>
            </a:xfrm>
            <a:custGeom>
              <a:avLst/>
              <a:gdLst/>
              <a:ahLst/>
              <a:cxnLst/>
              <a:rect l="l" t="t" r="r" b="b"/>
              <a:pathLst>
                <a:path w="3158991" h="808062">
                  <a:moveTo>
                    <a:pt x="38443" y="0"/>
                  </a:moveTo>
                  <a:lnTo>
                    <a:pt x="3120548" y="0"/>
                  </a:lnTo>
                  <a:cubicBezTo>
                    <a:pt x="3130744" y="0"/>
                    <a:pt x="3140522" y="4050"/>
                    <a:pt x="3147732" y="11260"/>
                  </a:cubicBezTo>
                  <a:cubicBezTo>
                    <a:pt x="3154941" y="18469"/>
                    <a:pt x="3158991" y="28247"/>
                    <a:pt x="3158991" y="38443"/>
                  </a:cubicBezTo>
                  <a:lnTo>
                    <a:pt x="3158991" y="769619"/>
                  </a:lnTo>
                  <a:cubicBezTo>
                    <a:pt x="3158991" y="779815"/>
                    <a:pt x="3154941" y="789593"/>
                    <a:pt x="3147732" y="796802"/>
                  </a:cubicBezTo>
                  <a:cubicBezTo>
                    <a:pt x="3140522" y="804012"/>
                    <a:pt x="3130744" y="808062"/>
                    <a:pt x="3120548" y="808062"/>
                  </a:cubicBezTo>
                  <a:lnTo>
                    <a:pt x="38443" y="808062"/>
                  </a:lnTo>
                  <a:cubicBezTo>
                    <a:pt x="28247" y="808062"/>
                    <a:pt x="18469" y="804012"/>
                    <a:pt x="11260" y="796802"/>
                  </a:cubicBezTo>
                  <a:cubicBezTo>
                    <a:pt x="4050" y="789593"/>
                    <a:pt x="0" y="779815"/>
                    <a:pt x="0" y="769619"/>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5" name="TextBox 5"/>
            <p:cNvSpPr txBox="1"/>
            <p:nvPr/>
          </p:nvSpPr>
          <p:spPr>
            <a:xfrm>
              <a:off x="0" y="-38100"/>
              <a:ext cx="3158992" cy="846162"/>
            </a:xfrm>
            <a:prstGeom prst="rect">
              <a:avLst/>
            </a:prstGeom>
          </p:spPr>
          <p:txBody>
            <a:bodyPr lIns="50800" tIns="50800" rIns="50800" bIns="50800" rtlCol="0" anchor="ctr"/>
            <a:lstStyle/>
            <a:p>
              <a:pPr algn="ctr">
                <a:lnSpc>
                  <a:spcPts val="2520"/>
                </a:lnSpc>
              </a:pPr>
              <a:endParaRPr dirty="0"/>
            </a:p>
          </p:txBody>
        </p:sp>
      </p:grpSp>
      <p:sp>
        <p:nvSpPr>
          <p:cNvPr id="6" name="TextBox 6"/>
          <p:cNvSpPr txBox="1"/>
          <p:nvPr/>
        </p:nvSpPr>
        <p:spPr>
          <a:xfrm>
            <a:off x="11277861" y="2819112"/>
            <a:ext cx="5705214" cy="1362710"/>
          </a:xfrm>
          <a:prstGeom prst="rect">
            <a:avLst/>
          </a:prstGeom>
        </p:spPr>
        <p:txBody>
          <a:bodyPr lIns="0" tIns="0" rIns="0" bIns="0" rtlCol="0" anchor="t">
            <a:spAutoFit/>
          </a:bodyPr>
          <a:lstStyle/>
          <a:p>
            <a:pPr marL="561339" lvl="1" indent="-280669" algn="just">
              <a:lnSpc>
                <a:spcPts val="3639"/>
              </a:lnSpc>
              <a:buFont typeface="Arial"/>
              <a:buChar char="•"/>
            </a:pPr>
            <a:r>
              <a:rPr lang="en-US" sz="2599" dirty="0">
                <a:solidFill>
                  <a:srgbClr val="121212"/>
                </a:solidFill>
                <a:latin typeface="TT Interphases"/>
                <a:ea typeface="TT Interphases"/>
                <a:cs typeface="TT Interphases"/>
                <a:sym typeface="TT Interphases"/>
              </a:rPr>
              <a:t>Good communication</a:t>
            </a:r>
          </a:p>
          <a:p>
            <a:pPr marL="561339" lvl="1" indent="-280669" algn="just">
              <a:lnSpc>
                <a:spcPts val="3639"/>
              </a:lnSpc>
              <a:buFont typeface="Arial"/>
              <a:buChar char="•"/>
            </a:pPr>
            <a:r>
              <a:rPr lang="en-US" sz="2599" dirty="0">
                <a:solidFill>
                  <a:srgbClr val="121212"/>
                </a:solidFill>
                <a:latin typeface="TT Interphases"/>
                <a:ea typeface="TT Interphases"/>
                <a:cs typeface="TT Interphases"/>
                <a:sym typeface="TT Interphases"/>
              </a:rPr>
              <a:t>Ability to work in a team</a:t>
            </a:r>
          </a:p>
          <a:p>
            <a:pPr marL="561339" lvl="1" indent="-280669" algn="l">
              <a:lnSpc>
                <a:spcPts val="3639"/>
              </a:lnSpc>
              <a:buFont typeface="Arial"/>
              <a:buChar char="•"/>
            </a:pPr>
            <a:r>
              <a:rPr lang="en-US" sz="2599" dirty="0">
                <a:solidFill>
                  <a:srgbClr val="121212"/>
                </a:solidFill>
                <a:latin typeface="TT Interphases"/>
                <a:ea typeface="TT Interphases"/>
                <a:cs typeface="TT Interphases"/>
                <a:sym typeface="TT Interphases"/>
              </a:rPr>
              <a:t>Leadership and time management</a:t>
            </a:r>
          </a:p>
        </p:txBody>
      </p:sp>
      <p:grpSp>
        <p:nvGrpSpPr>
          <p:cNvPr id="7" name="Group 7"/>
          <p:cNvGrpSpPr/>
          <p:nvPr/>
        </p:nvGrpSpPr>
        <p:grpSpPr>
          <a:xfrm>
            <a:off x="-921281" y="9757727"/>
            <a:ext cx="14728666" cy="1781674"/>
            <a:chOff x="0" y="0"/>
            <a:chExt cx="5134176" cy="621063"/>
          </a:xfrm>
        </p:grpSpPr>
        <p:sp>
          <p:nvSpPr>
            <p:cNvPr id="8" name="Freeform 8"/>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BB03B"/>
            </a:solidFill>
          </p:spPr>
          <p:txBody>
            <a:bodyPr/>
            <a:lstStyle/>
            <a:p>
              <a:endParaRPr lang="en-US"/>
            </a:p>
          </p:txBody>
        </p:sp>
        <p:sp>
          <p:nvSpPr>
            <p:cNvPr id="9" name="TextBox 9"/>
            <p:cNvSpPr txBox="1"/>
            <p:nvPr/>
          </p:nvSpPr>
          <p:spPr>
            <a:xfrm>
              <a:off x="0" y="-38100"/>
              <a:ext cx="5134176" cy="659163"/>
            </a:xfrm>
            <a:prstGeom prst="rect">
              <a:avLst/>
            </a:prstGeom>
          </p:spPr>
          <p:txBody>
            <a:bodyPr lIns="50800" tIns="50800" rIns="50800" bIns="50800" rtlCol="0" anchor="ctr"/>
            <a:lstStyle/>
            <a:p>
              <a:pPr algn="ctr">
                <a:lnSpc>
                  <a:spcPts val="2520"/>
                </a:lnSpc>
              </a:pPr>
              <a:endParaRPr dirty="0"/>
            </a:p>
          </p:txBody>
        </p:sp>
      </p:grpSp>
      <p:grpSp>
        <p:nvGrpSpPr>
          <p:cNvPr id="10" name="Group 10"/>
          <p:cNvGrpSpPr/>
          <p:nvPr/>
        </p:nvGrpSpPr>
        <p:grpSpPr>
          <a:xfrm>
            <a:off x="8196943" y="9757727"/>
            <a:ext cx="12852355" cy="1426353"/>
            <a:chOff x="0" y="0"/>
            <a:chExt cx="4291868" cy="476311"/>
          </a:xfrm>
        </p:grpSpPr>
        <p:sp>
          <p:nvSpPr>
            <p:cNvPr id="11" name="Freeform 11"/>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FF0000"/>
            </a:solidFill>
          </p:spPr>
          <p:txBody>
            <a:bodyPr/>
            <a:lstStyle/>
            <a:p>
              <a:endParaRPr lang="en-US" dirty="0"/>
            </a:p>
          </p:txBody>
        </p:sp>
        <p:sp>
          <p:nvSpPr>
            <p:cNvPr id="12" name="TextBox 12"/>
            <p:cNvSpPr txBox="1"/>
            <p:nvPr/>
          </p:nvSpPr>
          <p:spPr>
            <a:xfrm>
              <a:off x="0" y="-38100"/>
              <a:ext cx="4291868" cy="514411"/>
            </a:xfrm>
            <a:prstGeom prst="rect">
              <a:avLst/>
            </a:prstGeom>
          </p:spPr>
          <p:txBody>
            <a:bodyPr lIns="50800" tIns="50800" rIns="50800" bIns="50800" rtlCol="0" anchor="ctr"/>
            <a:lstStyle/>
            <a:p>
              <a:pPr algn="ctr">
                <a:lnSpc>
                  <a:spcPts val="2520"/>
                </a:lnSpc>
              </a:pPr>
              <a:endParaRPr dirty="0"/>
            </a:p>
          </p:txBody>
        </p:sp>
      </p:grpSp>
      <p:sp>
        <p:nvSpPr>
          <p:cNvPr id="13" name="TextBox 13"/>
          <p:cNvSpPr txBox="1"/>
          <p:nvPr/>
        </p:nvSpPr>
        <p:spPr>
          <a:xfrm>
            <a:off x="10210801" y="1090675"/>
            <a:ext cx="5854630" cy="510524"/>
          </a:xfrm>
          <a:prstGeom prst="rect">
            <a:avLst/>
          </a:prstGeom>
        </p:spPr>
        <p:txBody>
          <a:bodyPr wrap="square" lIns="0" tIns="0" rIns="0" bIns="0" rtlCol="0" anchor="t">
            <a:spAutoFit/>
          </a:bodyPr>
          <a:lstStyle/>
          <a:p>
            <a:pPr marL="571500" indent="-571500" algn="l">
              <a:lnSpc>
                <a:spcPts val="3919"/>
              </a:lnSpc>
              <a:buFont typeface="Wingdings" panose="05000000000000000000" pitchFamily="2" charset="2"/>
              <a:buChar char="ü"/>
            </a:pPr>
            <a:r>
              <a:rPr lang="en-US" sz="4400" dirty="0">
                <a:solidFill>
                  <a:srgbClr val="121212"/>
                </a:solidFill>
                <a:latin typeface="TT Interphases"/>
                <a:ea typeface="TT Interphases"/>
                <a:cs typeface="TT Interphases"/>
                <a:sym typeface="TT Interphases"/>
              </a:rPr>
              <a:t>Check the Criteria </a:t>
            </a:r>
          </a:p>
        </p:txBody>
      </p:sp>
      <p:sp>
        <p:nvSpPr>
          <p:cNvPr id="14" name="TextBox 14"/>
          <p:cNvSpPr txBox="1"/>
          <p:nvPr/>
        </p:nvSpPr>
        <p:spPr>
          <a:xfrm>
            <a:off x="8719559" y="2490210"/>
            <a:ext cx="2558299" cy="375921"/>
          </a:xfrm>
          <a:prstGeom prst="rect">
            <a:avLst/>
          </a:prstGeom>
        </p:spPr>
        <p:txBody>
          <a:bodyPr lIns="0" tIns="0" rIns="0" bIns="0" rtlCol="0" anchor="t">
            <a:spAutoFit/>
          </a:bodyPr>
          <a:lstStyle/>
          <a:p>
            <a:pPr algn="l">
              <a:lnSpc>
                <a:spcPts val="2800"/>
              </a:lnSpc>
            </a:pPr>
            <a:r>
              <a:rPr lang="en-US" sz="2800" dirty="0">
                <a:solidFill>
                  <a:srgbClr val="FF0000"/>
                </a:solidFill>
                <a:ea typeface="DM Sans"/>
                <a:cs typeface="DM Sans"/>
                <a:sym typeface="DM Sans"/>
              </a:rPr>
              <a:t>Useful Skills</a:t>
            </a:r>
          </a:p>
        </p:txBody>
      </p:sp>
      <p:sp>
        <p:nvSpPr>
          <p:cNvPr id="15" name="TextBox 15"/>
          <p:cNvSpPr txBox="1"/>
          <p:nvPr/>
        </p:nvSpPr>
        <p:spPr>
          <a:xfrm>
            <a:off x="8699570" y="4997323"/>
            <a:ext cx="2558299" cy="728346"/>
          </a:xfrm>
          <a:prstGeom prst="rect">
            <a:avLst/>
          </a:prstGeom>
        </p:spPr>
        <p:txBody>
          <a:bodyPr lIns="0" tIns="0" rIns="0" bIns="0" rtlCol="0" anchor="t">
            <a:spAutoFit/>
          </a:bodyPr>
          <a:lstStyle/>
          <a:p>
            <a:pPr algn="l">
              <a:lnSpc>
                <a:spcPts val="2800"/>
              </a:lnSpc>
            </a:pPr>
            <a:r>
              <a:rPr lang="en-US" sz="2800" dirty="0">
                <a:solidFill>
                  <a:srgbClr val="FF0000"/>
                </a:solidFill>
                <a:ea typeface="DM Sans"/>
                <a:cs typeface="DM Sans"/>
                <a:sym typeface="DM Sans"/>
              </a:rPr>
              <a:t>Attitude and Commitment:</a:t>
            </a:r>
          </a:p>
        </p:txBody>
      </p:sp>
      <p:sp>
        <p:nvSpPr>
          <p:cNvPr id="16" name="TextBox 16"/>
          <p:cNvSpPr txBox="1"/>
          <p:nvPr/>
        </p:nvSpPr>
        <p:spPr>
          <a:xfrm>
            <a:off x="11277861" y="4889401"/>
            <a:ext cx="5705214" cy="1736725"/>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Commitment to organizational goals.</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Empathy and sense of responsibility towards the community.</a:t>
            </a:r>
          </a:p>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Desire to learn and grow.</a:t>
            </a:r>
          </a:p>
        </p:txBody>
      </p:sp>
      <p:grpSp>
        <p:nvGrpSpPr>
          <p:cNvPr id="17" name="Group 17"/>
          <p:cNvGrpSpPr/>
          <p:nvPr/>
        </p:nvGrpSpPr>
        <p:grpSpPr>
          <a:xfrm>
            <a:off x="8196943" y="6940172"/>
            <a:ext cx="9062357" cy="2318128"/>
            <a:chOff x="0" y="0"/>
            <a:chExt cx="3158992" cy="808062"/>
          </a:xfrm>
        </p:grpSpPr>
        <p:sp>
          <p:nvSpPr>
            <p:cNvPr id="18" name="Freeform 18"/>
            <p:cNvSpPr/>
            <p:nvPr/>
          </p:nvSpPr>
          <p:spPr>
            <a:xfrm>
              <a:off x="0" y="0"/>
              <a:ext cx="3158991" cy="808062"/>
            </a:xfrm>
            <a:custGeom>
              <a:avLst/>
              <a:gdLst/>
              <a:ahLst/>
              <a:cxnLst/>
              <a:rect l="l" t="t" r="r" b="b"/>
              <a:pathLst>
                <a:path w="3158991" h="808062">
                  <a:moveTo>
                    <a:pt x="38443" y="0"/>
                  </a:moveTo>
                  <a:lnTo>
                    <a:pt x="3120548" y="0"/>
                  </a:lnTo>
                  <a:cubicBezTo>
                    <a:pt x="3130744" y="0"/>
                    <a:pt x="3140522" y="4050"/>
                    <a:pt x="3147732" y="11260"/>
                  </a:cubicBezTo>
                  <a:cubicBezTo>
                    <a:pt x="3154941" y="18469"/>
                    <a:pt x="3158991" y="28247"/>
                    <a:pt x="3158991" y="38443"/>
                  </a:cubicBezTo>
                  <a:lnTo>
                    <a:pt x="3158991" y="769619"/>
                  </a:lnTo>
                  <a:cubicBezTo>
                    <a:pt x="3158991" y="779815"/>
                    <a:pt x="3154941" y="789593"/>
                    <a:pt x="3147732" y="796802"/>
                  </a:cubicBezTo>
                  <a:cubicBezTo>
                    <a:pt x="3140522" y="804012"/>
                    <a:pt x="3130744" y="808062"/>
                    <a:pt x="3120548" y="808062"/>
                  </a:cubicBezTo>
                  <a:lnTo>
                    <a:pt x="38443" y="808062"/>
                  </a:lnTo>
                  <a:cubicBezTo>
                    <a:pt x="28247" y="808062"/>
                    <a:pt x="18469" y="804012"/>
                    <a:pt x="11260" y="796802"/>
                  </a:cubicBezTo>
                  <a:cubicBezTo>
                    <a:pt x="4050" y="789593"/>
                    <a:pt x="0" y="779815"/>
                    <a:pt x="0" y="769619"/>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dirty="0"/>
            </a:p>
          </p:txBody>
        </p:sp>
        <p:sp>
          <p:nvSpPr>
            <p:cNvPr id="19" name="TextBox 19"/>
            <p:cNvSpPr txBox="1"/>
            <p:nvPr/>
          </p:nvSpPr>
          <p:spPr>
            <a:xfrm>
              <a:off x="0" y="-38100"/>
              <a:ext cx="3158992" cy="846162"/>
            </a:xfrm>
            <a:prstGeom prst="rect">
              <a:avLst/>
            </a:prstGeom>
          </p:spPr>
          <p:txBody>
            <a:bodyPr lIns="50800" tIns="50800" rIns="50800" bIns="50800" rtlCol="0" anchor="ctr"/>
            <a:lstStyle/>
            <a:p>
              <a:pPr algn="ctr">
                <a:lnSpc>
                  <a:spcPts val="2520"/>
                </a:lnSpc>
              </a:pPr>
              <a:endParaRPr dirty="0"/>
            </a:p>
          </p:txBody>
        </p:sp>
      </p:grpSp>
      <p:sp>
        <p:nvSpPr>
          <p:cNvPr id="20" name="TextBox 20"/>
          <p:cNvSpPr txBox="1"/>
          <p:nvPr/>
        </p:nvSpPr>
        <p:spPr>
          <a:xfrm>
            <a:off x="8699570" y="7521386"/>
            <a:ext cx="2558299" cy="364074"/>
          </a:xfrm>
          <a:prstGeom prst="rect">
            <a:avLst/>
          </a:prstGeom>
        </p:spPr>
        <p:txBody>
          <a:bodyPr lIns="0" tIns="0" rIns="0" bIns="0" rtlCol="0" anchor="t">
            <a:spAutoFit/>
          </a:bodyPr>
          <a:lstStyle/>
          <a:p>
            <a:pPr algn="l">
              <a:lnSpc>
                <a:spcPts val="2800"/>
              </a:lnSpc>
            </a:pPr>
            <a:r>
              <a:rPr lang="en-US" sz="2800" dirty="0">
                <a:solidFill>
                  <a:srgbClr val="FF0000"/>
                </a:solidFill>
                <a:ea typeface="DM Sans"/>
                <a:cs typeface="DM Sans"/>
                <a:sym typeface="DM Sans"/>
              </a:rPr>
              <a:t>Time Availability:</a:t>
            </a:r>
          </a:p>
        </p:txBody>
      </p:sp>
      <p:sp>
        <p:nvSpPr>
          <p:cNvPr id="21" name="TextBox 21"/>
          <p:cNvSpPr txBox="1"/>
          <p:nvPr/>
        </p:nvSpPr>
        <p:spPr>
          <a:xfrm>
            <a:off x="11277861" y="7426136"/>
            <a:ext cx="5705214" cy="862416"/>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121212"/>
                </a:solidFill>
                <a:latin typeface="TT Interphases"/>
                <a:ea typeface="TT Interphases"/>
                <a:cs typeface="TT Interphases"/>
                <a:sym typeface="TT Interphases"/>
              </a:rPr>
              <a:t>Volunteers can be involved full-time or part-time.</a:t>
            </a:r>
          </a:p>
        </p:txBody>
      </p:sp>
      <p:pic>
        <p:nvPicPr>
          <p:cNvPr id="1026" name="Picture 2">
            <a:extLst>
              <a:ext uri="{FF2B5EF4-FFF2-40B4-BE49-F238E27FC236}">
                <a16:creationId xmlns:a16="http://schemas.microsoft.com/office/drawing/2014/main" id="{B0FCD8C9-00B1-A734-71ED-4C2D0D5AB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90" y="5348796"/>
            <a:ext cx="6096000"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1232</Words>
  <Application>Microsoft Office PowerPoint</Application>
  <PresentationFormat>Custom</PresentationFormat>
  <Paragraphs>176</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TT Interphases</vt:lpstr>
      <vt:lpstr>DM Sans</vt:lpstr>
      <vt:lpstr>DM Sans Bold</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 ALC</dc:title>
  <dc:creator>Brenda Emrick</dc:creator>
  <cp:lastModifiedBy>Edward Gizara</cp:lastModifiedBy>
  <cp:revision>28</cp:revision>
  <cp:lastPrinted>2025-11-14T17:34:18Z</cp:lastPrinted>
  <dcterms:created xsi:type="dcterms:W3CDTF">2006-08-16T00:00:00Z</dcterms:created>
  <dcterms:modified xsi:type="dcterms:W3CDTF">2026-01-15T20:04:46Z</dcterms:modified>
  <dc:identifier>DAGkXZCYCN4</dc:identifier>
</cp:coreProperties>
</file>