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9388475" cy="71024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97182" y="473455"/>
            <a:ext cx="6168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3498" y="307570"/>
            <a:ext cx="881148" cy="8811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3362" y="473455"/>
            <a:ext cx="633603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2159" y="1713968"/>
            <a:ext cx="7911465" cy="4532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OneDrive/Department%20of%20Georgia/Traffic%20Offenses%20Defined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leaguelibrary.org/wp-content/uploads/2021/05/Transfer-Request-Form_202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leaguelibrary.org/wp-content/uploads/2023/07/Transmittal-Form_Long_Jul-2023v4.pdf" TargetMode="External"/><Relationship Id="rId2" Type="http://schemas.openxmlformats.org/officeDocument/2006/relationships/hyperlink" Target="https://www.mcleaguelibrary.org/wp-content/uploads/2023/07/Transmittal-Form_Short_Jul-2023v4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a01.safelinks.protection.outlook.com/?url=https%3A%2F%2Fweb.mcleaguelibrary.org%2FPortal%2Fportallogin.aspx%3FReturnURL%3D%252fportal&amp;data=05%7C02%7C%7C2afb710a4d134e3fb5d808dc1a9d24cb%7C84df9e7fe9f640afb435aaaaaaaaaaaa%7C1%7C0%7C638414509427960043%7CUnknown%7CTWFpbGZsb3d8eyJWIjoiMC4wLjAwMDAiLCJQIjoiV2luMzIiLCJBTiI6Ik1haWwiLCJXVCI6Mn0%3D%7C3000%7C%7C%7C&amp;sdata=54%2FAR9LMmXvlnlEcRYqlqcDi5XVV4IJHbyyFDJgjomE%3D&amp;reserved=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leaguelibrary.org/wp-content/uploads/2021/05/101_Detachment-Database-Procedures.pdf" TargetMode="External"/><Relationship Id="rId2" Type="http://schemas.openxmlformats.org/officeDocument/2006/relationships/hyperlink" Target="https://www.mcleaguelibrary.org/member-libra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cleaguelibrary.org/wp-content/uploads/2021/02/Video_Database-101_Member-Portal.mp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s.gov/charities-non-profits/annual-electronic-filing-requirement-for-small-exempt-organizations-form-990-n-e-postcard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s.gov/charities-non-profits/annual-electronic-filing-requirement-for-small-exempt-organizations-form-990-n-e-postcard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713" y="851407"/>
            <a:ext cx="405511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DETACHMENT </a:t>
            </a:r>
            <a:r>
              <a:rPr sz="4400" spc="-10" dirty="0"/>
              <a:t>PAYMASTER COURSE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5112" y="3234375"/>
            <a:ext cx="2786867" cy="26607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469" y="135725"/>
            <a:ext cx="4601082" cy="65145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051" y="1915160"/>
            <a:ext cx="25876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Book Antiqua"/>
                <a:cs typeface="Book Antiqua"/>
              </a:rPr>
              <a:t>APPLICATION </a:t>
            </a:r>
            <a:r>
              <a:rPr sz="2800" spc="-25" dirty="0">
                <a:latin typeface="Book Antiqua"/>
                <a:cs typeface="Book Antiqua"/>
              </a:rPr>
              <a:t>FOR </a:t>
            </a:r>
            <a:r>
              <a:rPr sz="2800" spc="-10" dirty="0">
                <a:latin typeface="Book Antiqua"/>
                <a:cs typeface="Book Antiqua"/>
              </a:rPr>
              <a:t>MEMBERSHIP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38" y="3750055"/>
            <a:ext cx="318452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This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example of the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front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side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of the current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Application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for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Membership, filled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out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to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show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what must be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completed.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Book Antiqua"/>
              <a:cs typeface="Book Antiqua"/>
            </a:endParaRPr>
          </a:p>
          <a:p>
            <a:pPr marL="12700" marR="50292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next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three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slides</a:t>
            </a:r>
            <a:r>
              <a:rPr sz="18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are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enlargements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of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this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form.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6743700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C2A065-068F-08A5-DD23-2E22ADF2A795}"/>
              </a:ext>
            </a:extLst>
          </p:cNvPr>
          <p:cNvSpPr txBox="1"/>
          <p:nvPr/>
        </p:nvSpPr>
        <p:spPr>
          <a:xfrm>
            <a:off x="685800" y="19050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This is the most current application from the MCL Library as of this printing.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127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APPLICATIONS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80"/>
              </a:spcBef>
            </a:pPr>
            <a:r>
              <a:rPr spc="-10" dirty="0"/>
              <a:t>ADDITIONAL</a:t>
            </a:r>
            <a:r>
              <a:rPr spc="-85" dirty="0"/>
              <a:t> </a:t>
            </a:r>
            <a:r>
              <a:rPr spc="-10" dirty="0"/>
              <a:t>COMMENTS</a:t>
            </a: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400" b="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Membership</a:t>
            </a:r>
            <a:endParaRPr sz="2400" dirty="0">
              <a:latin typeface="Book Antiqua"/>
              <a:cs typeface="Book Antiqua"/>
            </a:endParaRPr>
          </a:p>
          <a:p>
            <a:pPr marL="353695" marR="5080" indent="-341630" algn="just">
              <a:lnSpc>
                <a:spcPct val="113999"/>
              </a:lnSpc>
              <a:spcBef>
                <a:spcPts val="60"/>
              </a:spcBef>
              <a:buFont typeface="Arial"/>
              <a:buChar char="•"/>
              <a:tabLst>
                <a:tab pos="353695" algn="l"/>
              </a:tabLst>
            </a:pPr>
            <a:r>
              <a:rPr sz="2000" b="0" dirty="0">
                <a:latin typeface="Book Antiqua"/>
                <a:cs typeface="Book Antiqua"/>
              </a:rPr>
              <a:t>Detachments</a:t>
            </a:r>
            <a:r>
              <a:rPr sz="2000" b="0" spc="2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are</a:t>
            </a:r>
            <a:r>
              <a:rPr sz="2000" b="0" spc="2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2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judge</a:t>
            </a:r>
            <a:r>
              <a:rPr sz="2000" b="0" spc="2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of</a:t>
            </a:r>
            <a:r>
              <a:rPr sz="2000" b="0" spc="2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their</a:t>
            </a:r>
            <a:r>
              <a:rPr sz="2000" b="0" spc="2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new</a:t>
            </a:r>
            <a:r>
              <a:rPr sz="2000" b="0" spc="2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members</a:t>
            </a:r>
            <a:r>
              <a:rPr sz="2000" b="0" spc="2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and</a:t>
            </a:r>
            <a:r>
              <a:rPr sz="2000" b="0" spc="2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if</a:t>
            </a:r>
            <a:r>
              <a:rPr sz="2000" b="0" spc="229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they</a:t>
            </a:r>
            <a:r>
              <a:rPr sz="2000" b="0" spc="215" dirty="0">
                <a:latin typeface="Book Antiqua"/>
                <a:cs typeface="Book Antiqua"/>
              </a:rPr>
              <a:t> </a:t>
            </a:r>
            <a:r>
              <a:rPr sz="2000" b="0" spc="-25" dirty="0">
                <a:latin typeface="Book Antiqua"/>
                <a:cs typeface="Book Antiqua"/>
              </a:rPr>
              <a:t>are </a:t>
            </a:r>
            <a:r>
              <a:rPr sz="2000" b="0" dirty="0">
                <a:latin typeface="Book Antiqua"/>
                <a:cs typeface="Book Antiqua"/>
              </a:rPr>
              <a:t>qualified</a:t>
            </a:r>
            <a:r>
              <a:rPr sz="2000" b="0" spc="2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to</a:t>
            </a:r>
            <a:r>
              <a:rPr sz="2000" b="0" spc="254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be</a:t>
            </a:r>
            <a:r>
              <a:rPr sz="2000" b="0" spc="2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members.</a:t>
            </a:r>
            <a:r>
              <a:rPr sz="2000" b="0" spc="280" dirty="0">
                <a:latin typeface="Book Antiqua"/>
                <a:cs typeface="Book Antiqua"/>
              </a:rPr>
              <a:t> 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27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onus</a:t>
            </a:r>
            <a:r>
              <a:rPr sz="2000" b="0" spc="27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of</a:t>
            </a:r>
            <a:r>
              <a:rPr sz="2000" b="0" spc="26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checking</a:t>
            </a:r>
            <a:r>
              <a:rPr sz="2000" b="0" spc="254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</a:t>
            </a:r>
            <a:r>
              <a:rPr sz="2000" b="0" spc="27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DD214</a:t>
            </a:r>
            <a:r>
              <a:rPr sz="2000" b="0" spc="2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or</a:t>
            </a:r>
            <a:r>
              <a:rPr sz="2000" b="0" spc="265" dirty="0">
                <a:latin typeface="Book Antiqua"/>
                <a:cs typeface="Book Antiqua"/>
              </a:rPr>
              <a:t> </a:t>
            </a:r>
            <a:r>
              <a:rPr sz="2000" b="0" spc="-25" dirty="0">
                <a:latin typeface="Book Antiqua"/>
                <a:cs typeface="Book Antiqua"/>
              </a:rPr>
              <a:t>any </a:t>
            </a:r>
            <a:r>
              <a:rPr sz="2000" b="0" dirty="0">
                <a:latin typeface="Book Antiqua"/>
                <a:cs typeface="Book Antiqua"/>
              </a:rPr>
              <a:t>other</a:t>
            </a:r>
            <a:r>
              <a:rPr sz="2000" b="0" spc="-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documents</a:t>
            </a:r>
            <a:r>
              <a:rPr sz="2000" b="0" spc="-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(discharges)</a:t>
            </a:r>
            <a:r>
              <a:rPr sz="2000" b="0" spc="-4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is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on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10" dirty="0">
                <a:latin typeface="Book Antiqua"/>
                <a:cs typeface="Book Antiqua"/>
              </a:rPr>
              <a:t> Detachments.</a:t>
            </a:r>
            <a:endParaRPr sz="2000" dirty="0">
              <a:latin typeface="Book Antiqua"/>
              <a:cs typeface="Book Antiqua"/>
            </a:endParaRPr>
          </a:p>
          <a:p>
            <a:pPr marL="354965" indent="-342265" algn="just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Detachments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should</a:t>
            </a:r>
            <a:r>
              <a:rPr sz="2000" b="0" spc="-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vote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on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new</a:t>
            </a:r>
            <a:r>
              <a:rPr sz="2000" b="0" spc="-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members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and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swear</a:t>
            </a:r>
            <a:r>
              <a:rPr sz="2000" b="0" spc="-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them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spc="-25" dirty="0">
                <a:latin typeface="Book Antiqua"/>
                <a:cs typeface="Book Antiqua"/>
              </a:rPr>
              <a:t>in.</a:t>
            </a:r>
            <a:endParaRPr sz="2000" dirty="0">
              <a:latin typeface="Book Antiqua"/>
              <a:cs typeface="Book Antiqua"/>
            </a:endParaRPr>
          </a:p>
          <a:p>
            <a:pPr marL="354965" indent="-342265" algn="just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Instant</a:t>
            </a:r>
            <a:r>
              <a:rPr sz="2000" b="0" spc="-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disqualifying</a:t>
            </a:r>
            <a:r>
              <a:rPr sz="2000" b="0" spc="-45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conditions.</a:t>
            </a:r>
            <a:endParaRPr sz="2000" dirty="0">
              <a:latin typeface="Book Antiqua"/>
              <a:cs typeface="Book Antiqua"/>
            </a:endParaRPr>
          </a:p>
          <a:p>
            <a:pPr marL="811530" lvl="1" indent="-342265" algn="just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11530" algn="l"/>
              </a:tabLst>
            </a:pPr>
            <a:r>
              <a:rPr sz="2000" dirty="0">
                <a:latin typeface="Book Antiqua"/>
                <a:cs typeface="Book Antiqua"/>
              </a:rPr>
              <a:t>Previous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expulsion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from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Marine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Corps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League</a:t>
            </a:r>
            <a:endParaRPr sz="2000" dirty="0">
              <a:latin typeface="Book Antiqua"/>
              <a:cs typeface="Book Antiqua"/>
            </a:endParaRPr>
          </a:p>
          <a:p>
            <a:pPr marL="810895" marR="5715" lvl="1" indent="-341630" algn="just">
              <a:lnSpc>
                <a:spcPct val="113999"/>
              </a:lnSpc>
              <a:buFont typeface="Arial"/>
              <a:buChar char="•"/>
              <a:tabLst>
                <a:tab pos="810895" algn="l"/>
              </a:tabLst>
            </a:pPr>
            <a:r>
              <a:rPr sz="2000" dirty="0">
                <a:latin typeface="Book Antiqua"/>
                <a:cs typeface="Book Antiqua"/>
              </a:rPr>
              <a:t>Convicted</a:t>
            </a:r>
            <a:r>
              <a:rPr sz="2000" spc="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any</a:t>
            </a:r>
            <a:r>
              <a:rPr sz="2000" spc="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crime</a:t>
            </a:r>
            <a:r>
              <a:rPr sz="2000" spc="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(not</a:t>
            </a:r>
            <a:r>
              <a:rPr sz="2000" spc="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just</a:t>
            </a:r>
            <a:r>
              <a:rPr sz="2000" spc="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Felony)</a:t>
            </a:r>
            <a:r>
              <a:rPr sz="2000" spc="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which</a:t>
            </a:r>
            <a:r>
              <a:rPr sz="2000" spc="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10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victim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 crime was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child</a:t>
            </a:r>
            <a:endParaRPr sz="2000" dirty="0">
              <a:latin typeface="Book Antiqua"/>
              <a:cs typeface="Book Antiqua"/>
            </a:endParaRPr>
          </a:p>
          <a:p>
            <a:pPr marL="811530" marR="5080" lvl="1" indent="-342265" algn="just">
              <a:lnSpc>
                <a:spcPct val="113900"/>
              </a:lnSpc>
              <a:spcBef>
                <a:spcPts val="5"/>
              </a:spcBef>
              <a:buFont typeface="Arial"/>
              <a:buChar char="•"/>
              <a:tabLst>
                <a:tab pos="811530" algn="l"/>
              </a:tabLst>
            </a:pPr>
            <a:r>
              <a:rPr sz="2000" dirty="0">
                <a:latin typeface="Book Antiqua"/>
                <a:cs typeface="Book Antiqua"/>
              </a:rPr>
              <a:t>Current</a:t>
            </a:r>
            <a:r>
              <a:rPr sz="2000" spc="1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incarceration</a:t>
            </a:r>
            <a:r>
              <a:rPr sz="2000" spc="2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2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supervised</a:t>
            </a:r>
            <a:r>
              <a:rPr sz="2000" spc="229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probation</a:t>
            </a:r>
            <a:r>
              <a:rPr sz="2000" spc="2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2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felony</a:t>
            </a:r>
            <a:r>
              <a:rPr sz="2000" spc="21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or </a:t>
            </a:r>
            <a:r>
              <a:rPr sz="2000" dirty="0">
                <a:latin typeface="Book Antiqua"/>
                <a:cs typeface="Book Antiqua"/>
              </a:rPr>
              <a:t>misdemeanor</a:t>
            </a:r>
            <a:r>
              <a:rPr sz="2000" spc="-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conviction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any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crime</a:t>
            </a:r>
            <a:r>
              <a:rPr lang="en-US" sz="2000" spc="-10" dirty="0">
                <a:latin typeface="Book Antiqua"/>
                <a:cs typeface="Book Antiqua"/>
              </a:rPr>
              <a:t>. </a:t>
            </a:r>
            <a:r>
              <a:rPr lang="en-US" sz="2000" spc="-10" dirty="0">
                <a:latin typeface="Book Antiqua"/>
                <a:cs typeface="Book Antiqua"/>
                <a:hlinkClick r:id="rId2" action="ppaction://hlinkfile"/>
              </a:rPr>
              <a:t>See Traffic Violations</a:t>
            </a:r>
            <a:endParaRPr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116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TRANSFERS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371600"/>
            <a:ext cx="7911465" cy="487997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800" b="1" dirty="0">
                <a:latin typeface="Book Antiqua"/>
                <a:cs typeface="Book Antiqua"/>
              </a:rPr>
              <a:t>GENERAL</a:t>
            </a:r>
            <a:r>
              <a:rPr sz="2800" b="1" spc="-120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COMMENTS</a:t>
            </a:r>
            <a:endParaRPr sz="2800" dirty="0">
              <a:latin typeface="Book Antiqua"/>
              <a:cs typeface="Book Antiqua"/>
            </a:endParaRPr>
          </a:p>
          <a:p>
            <a:pPr marL="12700" algn="just">
              <a:lnSpc>
                <a:spcPct val="100000"/>
              </a:lnSpc>
              <a:spcBef>
                <a:spcPts val="84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Request</a:t>
            </a:r>
            <a:r>
              <a:rPr sz="2400" u="sng" spc="-3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for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Transfer</a:t>
            </a:r>
            <a:endParaRPr sz="2400" dirty="0">
              <a:latin typeface="Book Antiqua"/>
              <a:cs typeface="Book Antiqua"/>
            </a:endParaRPr>
          </a:p>
          <a:p>
            <a:pPr marL="353695" marR="8255" indent="-341630" algn="l">
              <a:lnSpc>
                <a:spcPct val="113999"/>
              </a:lnSpc>
              <a:spcBef>
                <a:spcPts val="60"/>
              </a:spcBef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Book Antiqua"/>
                <a:cs typeface="Book Antiqua"/>
              </a:rPr>
              <a:t>Transfer</a:t>
            </a:r>
            <a:r>
              <a:rPr sz="2000" spc="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Forms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available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  <a:hlinkClick r:id="rId2"/>
              </a:rPr>
              <a:t>Member</a:t>
            </a:r>
            <a:r>
              <a:rPr sz="2000" spc="60" dirty="0">
                <a:latin typeface="Book Antiqua"/>
                <a:cs typeface="Book Antiqua"/>
                <a:hlinkClick r:id="rId2"/>
              </a:rPr>
              <a:t> </a:t>
            </a:r>
            <a:r>
              <a:rPr sz="2000" dirty="0">
                <a:latin typeface="Book Antiqua"/>
                <a:cs typeface="Book Antiqua"/>
                <a:hlinkClick r:id="rId2"/>
              </a:rPr>
              <a:t>Library</a:t>
            </a:r>
            <a:r>
              <a:rPr sz="2000" dirty="0">
                <a:latin typeface="Book Antiqua"/>
                <a:cs typeface="Book Antiqua"/>
              </a:rPr>
              <a:t>.</a:t>
            </a:r>
            <a:r>
              <a:rPr sz="2000" spc="6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6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Transfer </a:t>
            </a:r>
            <a:r>
              <a:rPr sz="2000" dirty="0">
                <a:latin typeface="Book Antiqua"/>
                <a:cs typeface="Book Antiqua"/>
              </a:rPr>
              <a:t>Form</a:t>
            </a:r>
            <a:r>
              <a:rPr sz="2000" spc="2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also</a:t>
            </a:r>
            <a:r>
              <a:rPr sz="2000" spc="2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fillable</a:t>
            </a:r>
            <a:r>
              <a:rPr sz="2000" spc="2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PDF.</a:t>
            </a:r>
            <a:r>
              <a:rPr sz="2000" spc="23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Check</a:t>
            </a:r>
            <a:r>
              <a:rPr sz="2000" spc="2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Library</a:t>
            </a:r>
            <a:r>
              <a:rPr sz="2000" spc="2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periodically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–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the </a:t>
            </a:r>
            <a:r>
              <a:rPr sz="2000" dirty="0">
                <a:latin typeface="Book Antiqua"/>
                <a:cs typeface="Book Antiqua"/>
              </a:rPr>
              <a:t>forms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do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change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occasionally.</a:t>
            </a:r>
            <a:r>
              <a:rPr sz="2000" spc="-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Use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most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current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form.</a:t>
            </a:r>
            <a:endParaRPr sz="2000" dirty="0">
              <a:latin typeface="Book Antiqua"/>
              <a:cs typeface="Book Antiqua"/>
            </a:endParaRPr>
          </a:p>
          <a:p>
            <a:pPr marL="354965" marR="7620" indent="-342900" algn="l">
              <a:lnSpc>
                <a:spcPct val="113999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Membership</a:t>
            </a:r>
            <a:r>
              <a:rPr sz="2000" spc="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always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with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specific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Detachment.</a:t>
            </a:r>
            <a:r>
              <a:rPr sz="2000" spc="7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Transfer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7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the </a:t>
            </a:r>
            <a:r>
              <a:rPr sz="2000" dirty="0">
                <a:latin typeface="Book Antiqua"/>
                <a:cs typeface="Book Antiqua"/>
              </a:rPr>
              <a:t>process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moving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membership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between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two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Detachments.</a:t>
            </a:r>
            <a:endParaRPr sz="2000" dirty="0">
              <a:latin typeface="Book Antiqua"/>
              <a:cs typeface="Book Antiqua"/>
            </a:endParaRPr>
          </a:p>
          <a:p>
            <a:pPr marL="354330" marR="5715" indent="-342265" algn="l">
              <a:lnSpc>
                <a:spcPct val="113999"/>
              </a:lnSpc>
              <a:buFont typeface="Arial"/>
              <a:buChar char="•"/>
              <a:tabLst>
                <a:tab pos="354330" algn="l"/>
              </a:tabLst>
            </a:pPr>
            <a:r>
              <a:rPr sz="2000" dirty="0">
                <a:latin typeface="Book Antiqua"/>
                <a:cs typeface="Book Antiqua"/>
              </a:rPr>
              <a:t>Members</a:t>
            </a:r>
            <a:r>
              <a:rPr sz="2000" spc="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must</a:t>
            </a:r>
            <a:r>
              <a:rPr sz="2000" spc="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</a:t>
            </a:r>
            <a:r>
              <a:rPr sz="2000" spc="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“Good</a:t>
            </a:r>
            <a:r>
              <a:rPr sz="2000" spc="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Standing”</a:t>
            </a:r>
            <a:r>
              <a:rPr sz="2000" spc="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transfer.</a:t>
            </a:r>
            <a:r>
              <a:rPr sz="2000" spc="9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Good</a:t>
            </a:r>
            <a:r>
              <a:rPr sz="2000" spc="9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standing </a:t>
            </a:r>
            <a:r>
              <a:rPr sz="2000" dirty="0">
                <a:latin typeface="Book Antiqua"/>
                <a:cs typeface="Book Antiqua"/>
              </a:rPr>
              <a:t>means</a:t>
            </a:r>
            <a:r>
              <a:rPr sz="2000" spc="409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that</a:t>
            </a:r>
            <a:r>
              <a:rPr sz="2000" spc="4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they</a:t>
            </a:r>
            <a:r>
              <a:rPr sz="2000" spc="4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4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current</a:t>
            </a:r>
            <a:r>
              <a:rPr sz="2000" spc="4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4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their</a:t>
            </a:r>
            <a:r>
              <a:rPr sz="2000" spc="4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dues</a:t>
            </a:r>
            <a:r>
              <a:rPr sz="2000" spc="4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with</a:t>
            </a:r>
            <a:r>
              <a:rPr sz="2000" spc="4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434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Detachment </a:t>
            </a:r>
            <a:r>
              <a:rPr sz="2000" dirty="0">
                <a:latin typeface="Book Antiqua"/>
                <a:cs typeface="Book Antiqua"/>
              </a:rPr>
              <a:t>they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leaving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that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they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owe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money,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including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dues.</a:t>
            </a:r>
            <a:endParaRPr sz="2000" dirty="0">
              <a:latin typeface="Book Antiqua"/>
              <a:cs typeface="Book Antiqua"/>
            </a:endParaRPr>
          </a:p>
          <a:p>
            <a:pPr marL="354330" marR="5080" indent="-342265" algn="l">
              <a:lnSpc>
                <a:spcPct val="113999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Book Antiqua"/>
                <a:cs typeface="Book Antiqua"/>
              </a:rPr>
              <a:t>Transfer</a:t>
            </a:r>
            <a:r>
              <a:rPr lang="en-US" sz="2000" spc="2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requires</a:t>
            </a:r>
            <a:r>
              <a:rPr lang="en-US" sz="2000" spc="3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both</a:t>
            </a:r>
            <a:r>
              <a:rPr lang="en-US" sz="2000" spc="30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lang="en-US" sz="2000" spc="30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old</a:t>
            </a:r>
            <a:r>
              <a:rPr lang="en-US" sz="2000" spc="3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lang="en-US" sz="2000" spc="3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new</a:t>
            </a:r>
            <a:r>
              <a:rPr lang="en-US" sz="200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Detachment 	</a:t>
            </a:r>
            <a:r>
              <a:rPr sz="2000" dirty="0">
                <a:latin typeface="Book Antiqua"/>
                <a:cs typeface="Book Antiqua"/>
              </a:rPr>
              <a:t>Commandants’</a:t>
            </a:r>
            <a:r>
              <a:rPr sz="2000" spc="3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signatures.</a:t>
            </a:r>
            <a:r>
              <a:rPr sz="2000" spc="39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Transfer</a:t>
            </a:r>
            <a:r>
              <a:rPr sz="2000" spc="3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3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not</a:t>
            </a:r>
            <a:r>
              <a:rPr sz="2000" spc="3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automatic</a:t>
            </a:r>
            <a:r>
              <a:rPr sz="2000" spc="3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-</a:t>
            </a:r>
            <a:r>
              <a:rPr sz="2000" spc="3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40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new 	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should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vote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accept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0" dirty="0">
                <a:latin typeface="Book Antiqua"/>
                <a:cs typeface="Book Antiqua"/>
              </a:rPr>
              <a:t> transferee.</a:t>
            </a:r>
            <a:r>
              <a:rPr lang="en-US" sz="2000" spc="-10" dirty="0">
                <a:latin typeface="Book Antiqua"/>
                <a:cs typeface="Book Antiqua"/>
              </a:rPr>
              <a:t> </a:t>
            </a:r>
            <a:endParaRPr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116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TRANSFERS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8" y="1713968"/>
            <a:ext cx="7990841" cy="453263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800" b="1" dirty="0">
                <a:latin typeface="Book Antiqua"/>
                <a:cs typeface="Book Antiqua"/>
              </a:rPr>
              <a:t>GENERAL</a:t>
            </a:r>
            <a:r>
              <a:rPr sz="2800" b="1" spc="-140" dirty="0">
                <a:latin typeface="Book Antiqua"/>
                <a:cs typeface="Book Antiqua"/>
              </a:rPr>
              <a:t> </a:t>
            </a:r>
            <a:r>
              <a:rPr sz="2800" b="1" dirty="0">
                <a:latin typeface="Book Antiqua"/>
                <a:cs typeface="Book Antiqua"/>
              </a:rPr>
              <a:t>COMMENTS</a:t>
            </a:r>
            <a:r>
              <a:rPr sz="2800" b="1" spc="-13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(CONT)</a:t>
            </a:r>
            <a:endParaRPr sz="2800" dirty="0">
              <a:latin typeface="Book Antiqua"/>
              <a:cs typeface="Book Antiqua"/>
            </a:endParaRPr>
          </a:p>
          <a:p>
            <a:pPr marL="12700" algn="just">
              <a:lnSpc>
                <a:spcPct val="100000"/>
              </a:lnSpc>
              <a:spcBef>
                <a:spcPts val="84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Request</a:t>
            </a:r>
            <a:r>
              <a:rPr sz="2400" u="sng" spc="-3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for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Transfer</a:t>
            </a:r>
            <a:endParaRPr sz="2400" dirty="0">
              <a:latin typeface="Book Antiqua"/>
              <a:cs typeface="Book Antiqua"/>
            </a:endParaRPr>
          </a:p>
          <a:p>
            <a:pPr marL="354965" marR="10160" indent="-342900" algn="l">
              <a:lnSpc>
                <a:spcPct val="113999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Dual</a:t>
            </a:r>
            <a:r>
              <a:rPr sz="2000" spc="39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Members</a:t>
            </a:r>
            <a:r>
              <a:rPr sz="2000" spc="39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(members</a:t>
            </a:r>
            <a:r>
              <a:rPr lang="en-US" sz="2000" spc="3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who</a:t>
            </a:r>
            <a:r>
              <a:rPr lang="en-US" sz="2000" spc="3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belong</a:t>
            </a:r>
            <a:r>
              <a:rPr lang="en-US" sz="2000" spc="3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lang="en-US" sz="2000" spc="3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more</a:t>
            </a:r>
            <a:r>
              <a:rPr lang="en-US" sz="2000" spc="3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than</a:t>
            </a:r>
            <a:r>
              <a:rPr lang="en-US" sz="2000" spc="39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one </a:t>
            </a:r>
            <a:r>
              <a:rPr sz="2000" dirty="0">
                <a:latin typeface="Book Antiqua"/>
                <a:cs typeface="Book Antiqua"/>
              </a:rPr>
              <a:t>Detachment)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have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voting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rights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only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one</a:t>
            </a:r>
            <a:r>
              <a:rPr sz="2000" spc="-10" dirty="0">
                <a:latin typeface="Book Antiqua"/>
                <a:cs typeface="Book Antiqua"/>
              </a:rPr>
              <a:t> Detachment.</a:t>
            </a:r>
            <a:endParaRPr sz="2000" dirty="0">
              <a:latin typeface="Book Antiqua"/>
              <a:cs typeface="Book Antiqua"/>
            </a:endParaRPr>
          </a:p>
          <a:p>
            <a:pPr marL="354330" marR="6985" indent="-342265" algn="l">
              <a:lnSpc>
                <a:spcPct val="113999"/>
              </a:lnSpc>
              <a:buFont typeface="Arial"/>
              <a:buChar char="•"/>
              <a:tabLst>
                <a:tab pos="354330" algn="l"/>
              </a:tabLst>
            </a:pPr>
            <a:r>
              <a:rPr sz="2000" dirty="0">
                <a:latin typeface="Book Antiqua"/>
                <a:cs typeface="Book Antiqua"/>
              </a:rPr>
              <a:t>Voting rights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can</a:t>
            </a:r>
            <a:r>
              <a:rPr sz="2000" spc="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</a:t>
            </a:r>
            <a:r>
              <a:rPr sz="2000" spc="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transferred</a:t>
            </a:r>
            <a:r>
              <a:rPr sz="2000" spc="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at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any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time.</a:t>
            </a:r>
            <a:r>
              <a:rPr sz="2000" spc="1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2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do </a:t>
            </a:r>
            <a:r>
              <a:rPr sz="2000" dirty="0">
                <a:latin typeface="Book Antiqua"/>
                <a:cs typeface="Book Antiqua"/>
              </a:rPr>
              <a:t>this,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sections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1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4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completed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submitted.</a:t>
            </a:r>
            <a:endParaRPr sz="2000" dirty="0">
              <a:latin typeface="Book Antiqua"/>
              <a:cs typeface="Book Antiqua"/>
            </a:endParaRPr>
          </a:p>
          <a:p>
            <a:pPr marL="352425" marR="5080" indent="-340360" algn="l">
              <a:lnSpc>
                <a:spcPct val="113999"/>
              </a:lnSpc>
              <a:spcBef>
                <a:spcPts val="5"/>
              </a:spcBef>
              <a:buFont typeface="Arial"/>
              <a:buChar char="•"/>
              <a:tabLst>
                <a:tab pos="352425" algn="l"/>
                <a:tab pos="354330" algn="l"/>
              </a:tabLst>
            </a:pP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Book Antiqua"/>
                <a:cs typeface="Book Antiqua"/>
              </a:rPr>
              <a:t>It</a:t>
            </a:r>
            <a:r>
              <a:rPr lang="en-US" sz="2000" spc="1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lang="en-US" sz="2000" spc="2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required,</a:t>
            </a:r>
            <a:r>
              <a:rPr sz="2000" spc="21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that</a:t>
            </a:r>
            <a:r>
              <a:rPr lang="en-US" sz="2000" spc="20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members</a:t>
            </a:r>
            <a:r>
              <a:rPr lang="en-US" sz="2000" spc="2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joining </a:t>
            </a:r>
            <a:r>
              <a:rPr sz="2000" dirty="0">
                <a:latin typeface="Book Antiqua"/>
                <a:cs typeface="Book Antiqua"/>
              </a:rPr>
              <a:t>additional</a:t>
            </a:r>
            <a:r>
              <a:rPr sz="2000" spc="2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Detachments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as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dual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members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complete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submit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spc="-50" dirty="0">
                <a:latin typeface="Book Antiqua"/>
                <a:cs typeface="Book Antiqua"/>
              </a:rPr>
              <a:t>a </a:t>
            </a:r>
            <a:r>
              <a:rPr sz="2000" dirty="0">
                <a:latin typeface="Book Antiqua"/>
                <a:cs typeface="Book Antiqua"/>
              </a:rPr>
              <a:t>transfer</a:t>
            </a:r>
            <a:r>
              <a:rPr sz="2000" spc="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form</a:t>
            </a:r>
            <a:r>
              <a:rPr sz="2000" spc="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(sections</a:t>
            </a:r>
            <a:r>
              <a:rPr sz="2000" spc="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1</a:t>
            </a:r>
            <a:r>
              <a:rPr sz="2000" spc="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4)</a:t>
            </a:r>
            <a:r>
              <a:rPr sz="2000" spc="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specifying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which</a:t>
            </a:r>
            <a:r>
              <a:rPr sz="2000" spc="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they </a:t>
            </a:r>
            <a:r>
              <a:rPr sz="2000" dirty="0">
                <a:latin typeface="Book Antiqua"/>
                <a:cs typeface="Book Antiqua"/>
              </a:rPr>
              <a:t>desire</a:t>
            </a:r>
            <a:r>
              <a:rPr sz="2000" spc="2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have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voting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rights.</a:t>
            </a:r>
            <a:r>
              <a:rPr sz="2000" spc="229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Not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being</a:t>
            </a:r>
            <a:r>
              <a:rPr sz="2000" spc="229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clear</a:t>
            </a:r>
            <a:r>
              <a:rPr sz="2000" spc="2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about</a:t>
            </a:r>
            <a:r>
              <a:rPr sz="2000" spc="2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voting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rights </a:t>
            </a:r>
            <a:r>
              <a:rPr sz="2000" dirty="0">
                <a:latin typeface="Book Antiqua"/>
                <a:cs typeface="Book Antiqua"/>
              </a:rPr>
              <a:t>can</a:t>
            </a:r>
            <a:r>
              <a:rPr sz="2000" spc="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lead</a:t>
            </a:r>
            <a:r>
              <a:rPr sz="2000" spc="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unexpected</a:t>
            </a:r>
            <a:r>
              <a:rPr sz="2000" spc="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surprises</a:t>
            </a:r>
            <a:r>
              <a:rPr sz="2000" spc="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when</a:t>
            </a:r>
            <a:r>
              <a:rPr sz="2000" spc="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registering</a:t>
            </a:r>
            <a:r>
              <a:rPr sz="2000" spc="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3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National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Department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Convention</a:t>
            </a:r>
            <a:r>
              <a:rPr lang="en-US" sz="2000" spc="-10" dirty="0">
                <a:latin typeface="Book Antiqua"/>
                <a:cs typeface="Book Antiqua"/>
              </a:rPr>
              <a:t>s</a:t>
            </a:r>
            <a:r>
              <a:rPr sz="2000" spc="-10" dirty="0">
                <a:latin typeface="Book Antiqua"/>
                <a:cs typeface="Book Antiqua"/>
              </a:rPr>
              <a:t>.</a:t>
            </a:r>
            <a:endParaRPr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9527" y="199505"/>
            <a:ext cx="4388765" cy="6417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1672" y="1915160"/>
            <a:ext cx="21932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606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Book Antiqua"/>
                <a:cs typeface="Book Antiqua"/>
              </a:rPr>
              <a:t>MEMBER TRANSFERS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039" y="2999487"/>
            <a:ext cx="332867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This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example of the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current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Request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for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Transfer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form,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filled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out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to show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what must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be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completed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for</a:t>
            </a:r>
            <a:r>
              <a:rPr sz="1800" spc="4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sz="1800" spc="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Detachment-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to-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Detachment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transfer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of a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life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member.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Book Antiqua"/>
              <a:cs typeface="Book Antiqua"/>
            </a:endParaRPr>
          </a:p>
          <a:p>
            <a:pPr marL="12700" marR="647065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next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three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slides</a:t>
            </a:r>
            <a:r>
              <a:rPr sz="18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are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enlargements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of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this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form.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116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TRANSFERS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068" y="1704414"/>
            <a:ext cx="7559704" cy="4347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976363-4976-F45D-21CF-A0B36804DEA6}"/>
              </a:ext>
            </a:extLst>
          </p:cNvPr>
          <p:cNvSpPr txBox="1"/>
          <p:nvPr/>
        </p:nvSpPr>
        <p:spPr>
          <a:xfrm>
            <a:off x="6629400" y="170441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Must include the Profile ID: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116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TRANSFERS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328" y="1851660"/>
            <a:ext cx="7390910" cy="39565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47800" y="3810000"/>
            <a:ext cx="5181600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latin typeface="Arial"/>
                <a:cs typeface="Arial"/>
              </a:rPr>
              <a:t>WESTMORELAND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COUNTY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#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1416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734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TRANSFERS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50" y="3233681"/>
            <a:ext cx="7557758" cy="25959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4139" y="1540255"/>
            <a:ext cx="59975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Section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4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of the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Request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for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Transfer.</a:t>
            </a:r>
            <a:r>
              <a:rPr sz="1800" spc="45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It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only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used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if</a:t>
            </a:r>
            <a:r>
              <a:rPr sz="18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current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Dual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Member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moving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their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voting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rights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between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Detachments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that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they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already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are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members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of.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824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TRANSMITTALS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85800" y="1371600"/>
            <a:ext cx="7913370" cy="490442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800" b="1" dirty="0">
                <a:latin typeface="Book Antiqua"/>
                <a:cs typeface="Book Antiqua"/>
              </a:rPr>
              <a:t>GENERAL</a:t>
            </a:r>
            <a:r>
              <a:rPr sz="2800" b="1" spc="-120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COMMENTS</a:t>
            </a:r>
            <a:endParaRPr sz="2800" dirty="0">
              <a:latin typeface="Book Antiqua"/>
              <a:cs typeface="Book Antiqua"/>
            </a:endParaRPr>
          </a:p>
          <a:p>
            <a:pPr marL="12700" algn="just">
              <a:lnSpc>
                <a:spcPct val="100000"/>
              </a:lnSpc>
              <a:spcBef>
                <a:spcPts val="84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Transmittal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Forms</a:t>
            </a:r>
            <a:endParaRPr sz="2400" dirty="0">
              <a:latin typeface="Book Antiqua"/>
              <a:cs typeface="Book Antiqua"/>
            </a:endParaRPr>
          </a:p>
          <a:p>
            <a:pPr marL="355600" marR="6985" indent="-342900" algn="just">
              <a:lnSpc>
                <a:spcPct val="113999"/>
              </a:lnSpc>
              <a:spcBef>
                <a:spcPts val="6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Book Antiqua"/>
                <a:cs typeface="Book Antiqua"/>
              </a:rPr>
              <a:t>Transmittal</a:t>
            </a:r>
            <a:r>
              <a:rPr sz="2000" spc="12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Forms</a:t>
            </a:r>
            <a:r>
              <a:rPr sz="2000" spc="12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114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fillable</a:t>
            </a:r>
            <a:r>
              <a:rPr sz="2000" spc="12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PDFs</a:t>
            </a:r>
            <a:r>
              <a:rPr sz="2000" spc="12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12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12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available</a:t>
            </a:r>
            <a:r>
              <a:rPr sz="2000" spc="12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125" dirty="0">
                <a:latin typeface="Book Antiqua"/>
                <a:cs typeface="Book Antiqua"/>
              </a:rPr>
              <a:t>  </a:t>
            </a:r>
            <a:r>
              <a:rPr sz="2000" spc="-25" dirty="0">
                <a:latin typeface="Book Antiqua"/>
                <a:cs typeface="Book Antiqua"/>
              </a:rPr>
              <a:t>the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6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Library.</a:t>
            </a:r>
            <a:r>
              <a:rPr sz="2000" spc="260" dirty="0">
                <a:latin typeface="Book Antiqua"/>
                <a:cs typeface="Book Antiqua"/>
              </a:rPr>
              <a:t>   </a:t>
            </a:r>
            <a:r>
              <a:rPr sz="2000" dirty="0">
                <a:latin typeface="Book Antiqua"/>
                <a:cs typeface="Book Antiqua"/>
              </a:rPr>
              <a:t>Check</a:t>
            </a:r>
            <a:r>
              <a:rPr sz="2000" spc="6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6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Library</a:t>
            </a:r>
            <a:r>
              <a:rPr sz="2000" spc="6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periodically</a:t>
            </a:r>
            <a:r>
              <a:rPr sz="2000" spc="6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–</a:t>
            </a:r>
            <a:r>
              <a:rPr sz="2000" spc="6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70" dirty="0">
                <a:latin typeface="Book Antiqua"/>
                <a:cs typeface="Book Antiqua"/>
              </a:rPr>
              <a:t>  </a:t>
            </a:r>
            <a:r>
              <a:rPr sz="2000" spc="-10" dirty="0">
                <a:latin typeface="Book Antiqua"/>
                <a:cs typeface="Book Antiqua"/>
              </a:rPr>
              <a:t>forms </a:t>
            </a:r>
            <a:r>
              <a:rPr sz="2000" dirty="0">
                <a:latin typeface="Book Antiqua"/>
                <a:cs typeface="Book Antiqua"/>
              </a:rPr>
              <a:t>change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many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times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per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year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without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any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warning.</a:t>
            </a:r>
            <a:endParaRPr sz="2000" dirty="0">
              <a:latin typeface="Book Antiqua"/>
              <a:cs typeface="Book Antiqua"/>
            </a:endParaRPr>
          </a:p>
          <a:p>
            <a:pPr marL="354965" indent="-342265" algn="just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Use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computer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complete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form,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do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not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complete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hand</a:t>
            </a:r>
            <a:endParaRPr sz="2000" dirty="0">
              <a:latin typeface="Book Antiqua"/>
              <a:cs typeface="Book Antiqua"/>
            </a:endParaRPr>
          </a:p>
          <a:p>
            <a:pPr marL="353695" marR="6985" indent="-341630" algn="just">
              <a:lnSpc>
                <a:spcPct val="113999"/>
              </a:lnSpc>
              <a:buFont typeface="Arial"/>
              <a:buChar char="•"/>
              <a:tabLst>
                <a:tab pos="353695" algn="l"/>
              </a:tabLst>
            </a:pPr>
            <a:r>
              <a:rPr lang="en-US" sz="2000" dirty="0">
                <a:latin typeface="Book Antiqua"/>
                <a:cs typeface="Book Antiqua"/>
              </a:rPr>
              <a:t>It is preferred to send the transmittal to the Department Paymaster electronically, </a:t>
            </a:r>
            <a:r>
              <a:rPr sz="2000" dirty="0">
                <a:latin typeface="Book Antiqua"/>
                <a:cs typeface="Book Antiqua"/>
              </a:rPr>
              <a:t>print</a:t>
            </a:r>
            <a:r>
              <a:rPr sz="2000" spc="1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any</a:t>
            </a:r>
            <a:r>
              <a:rPr sz="2000" spc="114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copies </a:t>
            </a:r>
            <a:r>
              <a:rPr sz="2000" dirty="0">
                <a:latin typeface="Book Antiqua"/>
                <a:cs typeface="Book Antiqua"/>
              </a:rPr>
              <a:t>that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needed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records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officers.</a:t>
            </a:r>
            <a:endParaRPr sz="2000" dirty="0">
              <a:latin typeface="Book Antiqua"/>
              <a:cs typeface="Book Antiqua"/>
            </a:endParaRPr>
          </a:p>
          <a:p>
            <a:pPr marL="354965" marR="5080" indent="-342265" algn="just">
              <a:lnSpc>
                <a:spcPct val="113999"/>
              </a:lnSpc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Book Antiqua"/>
                <a:cs typeface="Book Antiqua"/>
              </a:rPr>
              <a:t>Sign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form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include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email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address that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actually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used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by 	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Paymaster.</a:t>
            </a:r>
            <a:r>
              <a:rPr sz="2000" spc="48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It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easier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make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minor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corrections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email </a:t>
            </a:r>
            <a:r>
              <a:rPr sz="2000" spc="-20" dirty="0">
                <a:latin typeface="Book Antiqua"/>
                <a:cs typeface="Book Antiqua"/>
              </a:rPr>
              <a:t>than 	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send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entire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package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back.</a:t>
            </a:r>
            <a:endParaRPr sz="2000" dirty="0">
              <a:latin typeface="Book Antiqua"/>
              <a:cs typeface="Book Antiqua"/>
            </a:endParaRPr>
          </a:p>
          <a:p>
            <a:pPr marL="354965" indent="-342265" algn="just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Do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not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use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staples.</a:t>
            </a:r>
            <a:r>
              <a:rPr sz="2000" spc="49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Ever.</a:t>
            </a:r>
            <a:endParaRPr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63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COURSE</a:t>
            </a:r>
            <a:r>
              <a:rPr sz="4000" spc="-170" dirty="0"/>
              <a:t> </a:t>
            </a:r>
            <a:r>
              <a:rPr sz="4000" spc="-10" dirty="0"/>
              <a:t>OUTLINE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809210"/>
            <a:ext cx="7910195" cy="392761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THIS Course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will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Cover</a:t>
            </a:r>
            <a:endParaRPr sz="2400" dirty="0">
              <a:latin typeface="Book Antiqua"/>
              <a:cs typeface="Book Antiqua"/>
            </a:endParaRPr>
          </a:p>
          <a:p>
            <a:pPr marL="354965" marR="5080" indent="-342900">
              <a:lnSpc>
                <a:spcPct val="113999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Job</a:t>
            </a:r>
            <a:r>
              <a:rPr sz="2000" spc="1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Description,</a:t>
            </a:r>
            <a:r>
              <a:rPr sz="2000" spc="2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Duties,</a:t>
            </a:r>
            <a:r>
              <a:rPr sz="2000" spc="2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Responsibilities,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Skills</a:t>
            </a:r>
            <a:r>
              <a:rPr sz="2000" spc="2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18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Qualifications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-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Paymaster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Membership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Processes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including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New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Members,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Transfers,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NODs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Membership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Transmittal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Form(s)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Database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Overview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Rosters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&amp;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Roster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Maintenance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PLM</a:t>
            </a:r>
            <a:r>
              <a:rPr sz="2000" spc="-10" dirty="0">
                <a:latin typeface="Book Antiqua"/>
                <a:cs typeface="Book Antiqua"/>
              </a:rPr>
              <a:t> Audits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Filing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990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Tax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Returns</a:t>
            </a:r>
            <a:endParaRPr lang="en-US" sz="2000" spc="-1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000" spc="-10" dirty="0">
                <a:latin typeface="Book Antiqua"/>
                <a:cs typeface="Book Antiqua"/>
              </a:rPr>
              <a:t>Secretary of State Annual Filings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Final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Recommendations</a:t>
            </a:r>
            <a:endParaRPr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824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TRANSMITTALS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713968"/>
            <a:ext cx="7910195" cy="175323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800" b="1" dirty="0">
                <a:latin typeface="Book Antiqua"/>
                <a:cs typeface="Book Antiqua"/>
              </a:rPr>
              <a:t>GENERAL</a:t>
            </a:r>
            <a:r>
              <a:rPr sz="2800" b="1" spc="-140" dirty="0">
                <a:latin typeface="Book Antiqua"/>
                <a:cs typeface="Book Antiqua"/>
              </a:rPr>
              <a:t> </a:t>
            </a:r>
            <a:r>
              <a:rPr sz="2800" b="1" dirty="0">
                <a:latin typeface="Book Antiqua"/>
                <a:cs typeface="Book Antiqua"/>
              </a:rPr>
              <a:t>COMMENTS</a:t>
            </a:r>
            <a:r>
              <a:rPr sz="2800" b="1" spc="-13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(CONT)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Transmittal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Forms</a:t>
            </a:r>
            <a:endParaRPr sz="2400">
              <a:latin typeface="Book Antiqua"/>
              <a:cs typeface="Book Antiqua"/>
            </a:endParaRPr>
          </a:p>
          <a:p>
            <a:pPr marL="354965" marR="5080" indent="-342900">
              <a:lnSpc>
                <a:spcPct val="113999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3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Transmittal</a:t>
            </a:r>
            <a:r>
              <a:rPr sz="2000" spc="3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form</a:t>
            </a:r>
            <a:r>
              <a:rPr sz="2000" spc="3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3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used</a:t>
            </a:r>
            <a:r>
              <a:rPr sz="2000" spc="3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3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ALL</a:t>
            </a:r>
            <a:r>
              <a:rPr sz="2000" spc="3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membership</a:t>
            </a:r>
            <a:r>
              <a:rPr sz="2000" spc="34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transactions. Including: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3530935"/>
            <a:ext cx="3528060" cy="24580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Book Antiqua"/>
                <a:cs typeface="Book Antiqua"/>
              </a:rPr>
              <a:t>New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Members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1600" dirty="0">
                <a:latin typeface="Book Antiqua"/>
                <a:cs typeface="Book Antiqua"/>
              </a:rPr>
              <a:t>(N,</a:t>
            </a:r>
            <a:r>
              <a:rPr sz="1600" spc="-15" dirty="0">
                <a:latin typeface="Book Antiqua"/>
                <a:cs typeface="Book Antiqua"/>
              </a:rPr>
              <a:t> </a:t>
            </a:r>
            <a:r>
              <a:rPr sz="1600" dirty="0">
                <a:latin typeface="Book Antiqua"/>
                <a:cs typeface="Book Antiqua"/>
              </a:rPr>
              <a:t>NAM,</a:t>
            </a:r>
            <a:r>
              <a:rPr sz="1600" spc="-5" dirty="0">
                <a:latin typeface="Book Antiqua"/>
                <a:cs typeface="Book Antiqua"/>
              </a:rPr>
              <a:t> </a:t>
            </a:r>
            <a:r>
              <a:rPr sz="1600" spc="-20" dirty="0">
                <a:latin typeface="Book Antiqua"/>
                <a:cs typeface="Book Antiqua"/>
              </a:rPr>
              <a:t>NDM)</a:t>
            </a:r>
            <a:endParaRPr sz="1600">
              <a:latin typeface="Book Antiqua"/>
              <a:cs typeface="Book Antiqua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Book Antiqua"/>
                <a:cs typeface="Book Antiqua"/>
              </a:rPr>
              <a:t>Transfers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(T)</a:t>
            </a:r>
            <a:endParaRPr sz="2000">
              <a:latin typeface="Book Antiqua"/>
              <a:cs typeface="Book Antiqua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Book Antiqua"/>
                <a:cs typeface="Book Antiqua"/>
              </a:rPr>
              <a:t>Renewals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(R,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RAM,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RDM)</a:t>
            </a:r>
            <a:endParaRPr sz="2000">
              <a:latin typeface="Book Antiqua"/>
              <a:cs typeface="Book Antiqua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Book Antiqua"/>
                <a:cs typeface="Book Antiqua"/>
              </a:rPr>
              <a:t>Reinstatements</a:t>
            </a:r>
            <a:r>
              <a:rPr sz="2000" spc="-50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(R/I)</a:t>
            </a:r>
            <a:endParaRPr sz="2000">
              <a:latin typeface="Book Antiqua"/>
              <a:cs typeface="Book Antiqua"/>
            </a:endParaRPr>
          </a:p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Book Antiqua"/>
                <a:cs typeface="Book Antiqua"/>
              </a:rPr>
              <a:t>Life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Memberships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(L)</a:t>
            </a:r>
            <a:endParaRPr sz="2000">
              <a:latin typeface="Book Antiqua"/>
              <a:cs typeface="Book Antiqua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Book Antiqua"/>
                <a:cs typeface="Book Antiqua"/>
              </a:rPr>
              <a:t>Change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Address</a:t>
            </a:r>
            <a:r>
              <a:rPr sz="2000" spc="-20" dirty="0">
                <a:latin typeface="Book Antiqua"/>
                <a:cs typeface="Book Antiqua"/>
              </a:rPr>
              <a:t> (COA)</a:t>
            </a:r>
            <a:endParaRPr sz="2000">
              <a:latin typeface="Book Antiqua"/>
              <a:cs typeface="Book Antiqua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Book Antiqua"/>
                <a:cs typeface="Book Antiqua"/>
              </a:rPr>
              <a:t>Change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Name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(CON)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4600" y="3531003"/>
            <a:ext cx="3526154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244475" indent="-228600">
              <a:lnSpc>
                <a:spcPct val="113999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Book Antiqua"/>
                <a:cs typeface="Book Antiqua"/>
              </a:rPr>
              <a:t>Submitting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NODs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PLM </a:t>
            </a:r>
            <a:r>
              <a:rPr sz="2000" dirty="0">
                <a:latin typeface="Book Antiqua"/>
                <a:cs typeface="Book Antiqua"/>
              </a:rPr>
              <a:t>list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updates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(NOD)</a:t>
            </a:r>
            <a:endParaRPr sz="2000">
              <a:latin typeface="Book Antiqua"/>
              <a:cs typeface="Book Antiqua"/>
            </a:endParaRPr>
          </a:p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Book Antiqua"/>
                <a:cs typeface="Book Antiqua"/>
              </a:rPr>
              <a:t>Deletion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over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2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years</a:t>
            </a:r>
            <a:r>
              <a:rPr sz="2000" spc="-25" dirty="0">
                <a:latin typeface="Book Antiqua"/>
                <a:cs typeface="Book Antiqua"/>
              </a:rPr>
              <a:t> (D)</a:t>
            </a:r>
            <a:endParaRPr sz="2000">
              <a:latin typeface="Book Antiqua"/>
              <a:cs typeface="Book Antiqua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Book Antiqua"/>
                <a:cs typeface="Book Antiqua"/>
              </a:rPr>
              <a:t>Gold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Card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Replaced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1400" spc="-10" dirty="0">
                <a:latin typeface="Book Antiqua"/>
                <a:cs typeface="Book Antiqua"/>
              </a:rPr>
              <a:t>(CARDG)</a:t>
            </a:r>
            <a:endParaRPr sz="1400">
              <a:latin typeface="Book Antiqua"/>
              <a:cs typeface="Book Antiqua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Book Antiqua"/>
                <a:cs typeface="Book Antiqua"/>
              </a:rPr>
              <a:t>Plastic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Card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Replaced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1400" spc="-10" dirty="0">
                <a:latin typeface="Book Antiqua"/>
                <a:cs typeface="Book Antiqua"/>
              </a:rPr>
              <a:t>(CARDP)</a:t>
            </a:r>
            <a:endParaRPr sz="1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824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TRANSMITTALS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713968"/>
            <a:ext cx="7912100" cy="2735236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800" b="1" spc="-10" dirty="0">
                <a:latin typeface="Book Antiqua"/>
                <a:cs typeface="Book Antiqua"/>
              </a:rPr>
              <a:t>TRANSMITTAL</a:t>
            </a:r>
            <a:r>
              <a:rPr sz="2800" b="1" spc="-55" dirty="0">
                <a:latin typeface="Book Antiqua"/>
                <a:cs typeface="Book Antiqua"/>
              </a:rPr>
              <a:t> </a:t>
            </a:r>
            <a:r>
              <a:rPr sz="2800" b="1" dirty="0">
                <a:latin typeface="Book Antiqua"/>
                <a:cs typeface="Book Antiqua"/>
              </a:rPr>
              <a:t>TYPES</a:t>
            </a:r>
            <a:r>
              <a:rPr sz="2800" b="1" spc="-70" dirty="0">
                <a:latin typeface="Book Antiqua"/>
                <a:cs typeface="Book Antiqua"/>
              </a:rPr>
              <a:t> </a:t>
            </a:r>
            <a:r>
              <a:rPr sz="2800" b="1" dirty="0">
                <a:latin typeface="Book Antiqua"/>
                <a:cs typeface="Book Antiqua"/>
              </a:rPr>
              <a:t>&amp;</a:t>
            </a:r>
            <a:r>
              <a:rPr sz="2800" b="1" spc="-8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CODES</a:t>
            </a:r>
            <a:endParaRPr sz="2800" dirty="0">
              <a:latin typeface="Book Antiqua"/>
              <a:cs typeface="Book Antiqua"/>
            </a:endParaRPr>
          </a:p>
          <a:p>
            <a:pPr marL="354965" indent="-342265" algn="just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Book Antiqua"/>
                <a:cs typeface="Book Antiqua"/>
              </a:rPr>
              <a:t>Transmittal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Codes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are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on Page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50" dirty="0">
                <a:latin typeface="Book Antiqua"/>
                <a:cs typeface="Book Antiqua"/>
              </a:rPr>
              <a:t>1</a:t>
            </a:r>
            <a:endParaRPr sz="2400" dirty="0">
              <a:latin typeface="Book Antiqua"/>
              <a:cs typeface="Book Antiqua"/>
            </a:endParaRPr>
          </a:p>
          <a:p>
            <a:pPr marL="354965" indent="-342265" algn="just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Book Antiqua"/>
                <a:cs typeface="Book Antiqua"/>
              </a:rPr>
              <a:t>Transmittal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FORM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is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on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Page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2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(</a:t>
            </a:r>
            <a:r>
              <a:rPr sz="2400" dirty="0">
                <a:latin typeface="Book Antiqua"/>
                <a:cs typeface="Book Antiqua"/>
                <a:hlinkClick r:id="rId2"/>
              </a:rPr>
              <a:t>Short </a:t>
            </a:r>
            <a:r>
              <a:rPr sz="2400" spc="-10" dirty="0">
                <a:latin typeface="Book Antiqua"/>
                <a:cs typeface="Book Antiqua"/>
                <a:hlinkClick r:id="rId2"/>
              </a:rPr>
              <a:t>Form</a:t>
            </a:r>
            <a:r>
              <a:rPr sz="2400" spc="-10" dirty="0">
                <a:latin typeface="Book Antiqua"/>
                <a:cs typeface="Book Antiqua"/>
              </a:rPr>
              <a:t>)</a:t>
            </a:r>
            <a:endParaRPr sz="2400" dirty="0">
              <a:latin typeface="Book Antiqua"/>
              <a:cs typeface="Book Antiqua"/>
            </a:endParaRPr>
          </a:p>
          <a:p>
            <a:pPr marL="355600" marR="6350" indent="-342900" algn="just">
              <a:lnSpc>
                <a:spcPts val="3290"/>
              </a:lnSpc>
              <a:spcBef>
                <a:spcPts val="16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Book Antiqua"/>
                <a:cs typeface="Book Antiqua"/>
              </a:rPr>
              <a:t>A</a:t>
            </a:r>
            <a:r>
              <a:rPr sz="2400" spc="30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  <a:hlinkClick r:id="rId3"/>
              </a:rPr>
              <a:t>Long</a:t>
            </a:r>
            <a:r>
              <a:rPr sz="2400" spc="325" dirty="0">
                <a:latin typeface="Book Antiqua"/>
                <a:cs typeface="Book Antiqua"/>
                <a:hlinkClick r:id="rId3"/>
              </a:rPr>
              <a:t> </a:t>
            </a:r>
            <a:r>
              <a:rPr sz="2400" dirty="0">
                <a:latin typeface="Book Antiqua"/>
                <a:cs typeface="Book Antiqua"/>
                <a:hlinkClick r:id="rId3"/>
              </a:rPr>
              <a:t>Form</a:t>
            </a:r>
            <a:r>
              <a:rPr sz="2400" spc="320" dirty="0">
                <a:latin typeface="Book Antiqua"/>
                <a:cs typeface="Book Antiqua"/>
                <a:hlinkClick r:id="rId3"/>
              </a:rPr>
              <a:t> </a:t>
            </a:r>
            <a:r>
              <a:rPr sz="2400" dirty="0">
                <a:latin typeface="Book Antiqua"/>
                <a:cs typeface="Book Antiqua"/>
              </a:rPr>
              <a:t>Transmittal</a:t>
            </a:r>
            <a:r>
              <a:rPr sz="2400" spc="32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is</a:t>
            </a:r>
            <a:r>
              <a:rPr sz="2400" spc="32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available</a:t>
            </a:r>
            <a:r>
              <a:rPr sz="2400" spc="32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also.</a:t>
            </a:r>
            <a:r>
              <a:rPr sz="2400" spc="320" dirty="0">
                <a:latin typeface="Book Antiqua"/>
                <a:cs typeface="Book Antiqua"/>
              </a:rPr>
              <a:t>  </a:t>
            </a:r>
            <a:r>
              <a:rPr sz="2400" dirty="0">
                <a:latin typeface="Book Antiqua"/>
                <a:cs typeface="Book Antiqua"/>
              </a:rPr>
              <a:t>The</a:t>
            </a:r>
            <a:r>
              <a:rPr sz="2400" spc="325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Long </a:t>
            </a:r>
            <a:r>
              <a:rPr sz="2400" dirty="0">
                <a:latin typeface="Book Antiqua"/>
                <a:cs typeface="Book Antiqua"/>
              </a:rPr>
              <a:t>Form</a:t>
            </a:r>
            <a:r>
              <a:rPr sz="2400" spc="27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has</a:t>
            </a:r>
            <a:r>
              <a:rPr sz="2400" spc="26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20</a:t>
            </a:r>
            <a:r>
              <a:rPr sz="2400" spc="254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pages</a:t>
            </a:r>
            <a:r>
              <a:rPr sz="2400" spc="26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total</a:t>
            </a:r>
            <a:r>
              <a:rPr sz="2400" spc="254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and</a:t>
            </a:r>
            <a:r>
              <a:rPr sz="2400" spc="26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can</a:t>
            </a:r>
            <a:r>
              <a:rPr sz="2400" spc="26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be</a:t>
            </a:r>
            <a:r>
              <a:rPr sz="2400" spc="26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used</a:t>
            </a:r>
            <a:r>
              <a:rPr sz="2400" spc="254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to</a:t>
            </a:r>
            <a:r>
              <a:rPr sz="2400" spc="26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submit</a:t>
            </a:r>
            <a:r>
              <a:rPr sz="2400" spc="260" dirty="0">
                <a:latin typeface="Book Antiqua"/>
                <a:cs typeface="Book Antiqua"/>
              </a:rPr>
              <a:t> </a:t>
            </a:r>
            <a:r>
              <a:rPr sz="2400" spc="-25" dirty="0">
                <a:latin typeface="Book Antiqua"/>
                <a:cs typeface="Book Antiqua"/>
              </a:rPr>
              <a:t>51 </a:t>
            </a:r>
            <a:r>
              <a:rPr sz="2400" dirty="0">
                <a:latin typeface="Book Antiqua"/>
                <a:cs typeface="Book Antiqua"/>
              </a:rPr>
              <a:t>transactions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with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one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Transmittal</a:t>
            </a:r>
            <a:endParaRPr sz="24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855" y="1915160"/>
            <a:ext cx="2981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Book Antiqua"/>
                <a:cs typeface="Book Antiqua"/>
              </a:rPr>
              <a:t>TRANSMITTALS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233" y="2768445"/>
            <a:ext cx="264160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" marR="64135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Book Antiqua"/>
                <a:cs typeface="Book Antiqua"/>
              </a:rPr>
              <a:t>SHORT</a:t>
            </a:r>
            <a:r>
              <a:rPr sz="2800" b="1" spc="-90" dirty="0">
                <a:latin typeface="Book Antiqua"/>
                <a:cs typeface="Book Antiqua"/>
              </a:rPr>
              <a:t> </a:t>
            </a:r>
            <a:r>
              <a:rPr sz="2800" b="1" spc="-20" dirty="0">
                <a:latin typeface="Book Antiqua"/>
                <a:cs typeface="Book Antiqua"/>
              </a:rPr>
              <a:t>FORM </a:t>
            </a:r>
            <a:r>
              <a:rPr sz="2800" b="1" dirty="0">
                <a:latin typeface="Book Antiqua"/>
                <a:cs typeface="Book Antiqua"/>
              </a:rPr>
              <a:t>2021</a:t>
            </a:r>
            <a:r>
              <a:rPr sz="2800" b="1" spc="-5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VERSION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Book Antiqua"/>
              <a:cs typeface="Book Antiqua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2800" b="1" dirty="0">
                <a:latin typeface="Book Antiqua"/>
                <a:cs typeface="Book Antiqua"/>
              </a:rPr>
              <a:t>PAGE</a:t>
            </a:r>
            <a:r>
              <a:rPr sz="2800" b="1" spc="-70" dirty="0">
                <a:latin typeface="Book Antiqua"/>
                <a:cs typeface="Book Antiqua"/>
              </a:rPr>
              <a:t> </a:t>
            </a:r>
            <a:r>
              <a:rPr sz="2800" b="1" spc="-50" dirty="0">
                <a:latin typeface="Book Antiqua"/>
                <a:cs typeface="Book Antiqua"/>
              </a:rPr>
              <a:t>1 </a:t>
            </a:r>
            <a:r>
              <a:rPr sz="2800" b="1" dirty="0">
                <a:latin typeface="Book Antiqua"/>
                <a:cs typeface="Book Antiqua"/>
              </a:rPr>
              <a:t>(CODES</a:t>
            </a:r>
            <a:r>
              <a:rPr sz="2800" b="1" spc="-9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PAGE)</a:t>
            </a:r>
            <a:endParaRPr sz="28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187037"/>
            <a:ext cx="4904123" cy="64839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375DE4-68F9-8A89-5FE2-EB9652FC444A}"/>
              </a:ext>
            </a:extLst>
          </p:cNvPr>
          <p:cNvSpPr/>
          <p:nvPr/>
        </p:nvSpPr>
        <p:spPr>
          <a:xfrm>
            <a:off x="4505325" y="5143500"/>
            <a:ext cx="152400" cy="15240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824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TRANSMITTALS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064" y="1670858"/>
            <a:ext cx="8395513" cy="46218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824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TRANSMITTALS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269" y="2057400"/>
            <a:ext cx="7185461" cy="3206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618631-29CF-79BA-5FA9-CB6132DDFCB7}"/>
              </a:ext>
            </a:extLst>
          </p:cNvPr>
          <p:cNvSpPr txBox="1"/>
          <p:nvPr/>
        </p:nvSpPr>
        <p:spPr>
          <a:xfrm>
            <a:off x="4724400" y="2667000"/>
            <a:ext cx="362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COAN &amp; COAO can now be done via the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Database Portal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824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TRANSMITTALS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139" y="2226519"/>
            <a:ext cx="7944930" cy="2966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1852B4-068E-97F2-8C81-A2B238949223}"/>
              </a:ext>
            </a:extLst>
          </p:cNvPr>
          <p:cNvSpPr/>
          <p:nvPr/>
        </p:nvSpPr>
        <p:spPr>
          <a:xfrm>
            <a:off x="1280636" y="2762250"/>
            <a:ext cx="2286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855" y="1915160"/>
            <a:ext cx="2981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Book Antiqua"/>
                <a:cs typeface="Book Antiqua"/>
              </a:rPr>
              <a:t>TRANSMITTALS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7758" y="2768445"/>
            <a:ext cx="252476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Book Antiqua"/>
                <a:cs typeface="Book Antiqua"/>
              </a:rPr>
              <a:t>SHORT</a:t>
            </a:r>
            <a:r>
              <a:rPr sz="2800" b="1" spc="-90" dirty="0">
                <a:latin typeface="Book Antiqua"/>
                <a:cs typeface="Book Antiqua"/>
              </a:rPr>
              <a:t> </a:t>
            </a:r>
            <a:r>
              <a:rPr sz="2800" b="1" spc="-20" dirty="0">
                <a:latin typeface="Book Antiqua"/>
                <a:cs typeface="Book Antiqua"/>
              </a:rPr>
              <a:t>FORM </a:t>
            </a:r>
            <a:r>
              <a:rPr sz="2800" b="1" dirty="0">
                <a:latin typeface="Book Antiqua"/>
                <a:cs typeface="Book Antiqua"/>
              </a:rPr>
              <a:t>2021</a:t>
            </a:r>
            <a:r>
              <a:rPr sz="2800" b="1" spc="-5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VERSION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Book Antiqua"/>
              <a:cs typeface="Book Antiqua"/>
            </a:endParaRPr>
          </a:p>
          <a:p>
            <a:pPr marL="43180" marR="33655" indent="-635" algn="ctr">
              <a:lnSpc>
                <a:spcPct val="100000"/>
              </a:lnSpc>
            </a:pPr>
            <a:r>
              <a:rPr sz="2800" b="1" dirty="0">
                <a:latin typeface="Book Antiqua"/>
                <a:cs typeface="Book Antiqua"/>
              </a:rPr>
              <a:t>PAGE</a:t>
            </a:r>
            <a:r>
              <a:rPr sz="2800" b="1" spc="-70" dirty="0">
                <a:latin typeface="Book Antiqua"/>
                <a:cs typeface="Book Antiqua"/>
              </a:rPr>
              <a:t> </a:t>
            </a:r>
            <a:r>
              <a:rPr sz="2800" b="1" spc="-50" dirty="0">
                <a:latin typeface="Book Antiqua"/>
                <a:cs typeface="Book Antiqua"/>
              </a:rPr>
              <a:t>2 </a:t>
            </a:r>
            <a:r>
              <a:rPr sz="2800" b="1" dirty="0">
                <a:latin typeface="Book Antiqua"/>
                <a:cs typeface="Book Antiqua"/>
              </a:rPr>
              <a:t>(FORM</a:t>
            </a:r>
            <a:r>
              <a:rPr sz="2800" b="1" spc="-7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PAGE)</a:t>
            </a:r>
            <a:endParaRPr sz="28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3549" y="66501"/>
            <a:ext cx="5221351" cy="6783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AD26D-4E3C-86C5-140A-CAC1AD3EEB0E}"/>
              </a:ext>
            </a:extLst>
          </p:cNvPr>
          <p:cNvSpPr txBox="1"/>
          <p:nvPr/>
        </p:nvSpPr>
        <p:spPr>
          <a:xfrm>
            <a:off x="2153712" y="1142999"/>
            <a:ext cx="133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All members info must include the Profile ID: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9B8BF1-27CC-09DF-01B8-903B01916119}"/>
              </a:ext>
            </a:extLst>
          </p:cNvPr>
          <p:cNvCxnSpPr/>
          <p:nvPr/>
        </p:nvCxnSpPr>
        <p:spPr>
          <a:xfrm>
            <a:off x="3014106" y="1600200"/>
            <a:ext cx="1024494" cy="314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824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TRANSMITTALS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32" y="1838411"/>
            <a:ext cx="9015093" cy="41371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824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TRANSMITTALS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32" y="2066544"/>
            <a:ext cx="9015093" cy="354787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442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TRANSMITTALS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647" y="1752600"/>
            <a:ext cx="8860548" cy="40890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3512" y="1312519"/>
            <a:ext cx="8136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Only</a:t>
            </a:r>
            <a:r>
              <a:rPr sz="1600" spc="-4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one</a:t>
            </a:r>
            <a:r>
              <a:rPr sz="16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check</a:t>
            </a:r>
            <a:r>
              <a:rPr sz="16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containing</a:t>
            </a:r>
            <a:r>
              <a:rPr sz="16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both</a:t>
            </a:r>
            <a:r>
              <a:rPr sz="16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National</a:t>
            </a:r>
            <a:r>
              <a:rPr sz="16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&amp;</a:t>
            </a:r>
            <a:r>
              <a:rPr sz="16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Department</a:t>
            </a:r>
            <a:r>
              <a:rPr sz="16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Dues</a:t>
            </a:r>
            <a:r>
              <a:rPr sz="1600" spc="-3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will</a:t>
            </a:r>
            <a:r>
              <a:rPr sz="16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be</a:t>
            </a:r>
            <a:r>
              <a:rPr sz="16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sent</a:t>
            </a:r>
            <a:r>
              <a:rPr sz="16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with</a:t>
            </a:r>
            <a:r>
              <a:rPr sz="16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the</a:t>
            </a:r>
            <a:r>
              <a:rPr sz="16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transmittal</a:t>
            </a:r>
            <a:r>
              <a:rPr sz="16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to</a:t>
            </a:r>
            <a:r>
              <a:rPr sz="1600" spc="-25" dirty="0">
                <a:highlight>
                  <a:srgbClr val="FFFF00"/>
                </a:highlight>
                <a:latin typeface="Times New Roman"/>
                <a:cs typeface="Times New Roman"/>
              </a:rPr>
              <a:t> the </a:t>
            </a:r>
            <a:r>
              <a:rPr sz="1600" dirty="0">
                <a:highlight>
                  <a:srgbClr val="FFFF00"/>
                </a:highlight>
                <a:latin typeface="Times New Roman"/>
                <a:cs typeface="Times New Roman"/>
              </a:rPr>
              <a:t>Department</a:t>
            </a:r>
            <a:r>
              <a:rPr sz="1600" spc="-5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600" spc="-10" dirty="0">
                <a:highlight>
                  <a:srgbClr val="FFFF00"/>
                </a:highlight>
                <a:latin typeface="Times New Roman"/>
                <a:cs typeface="Times New Roman"/>
              </a:rPr>
              <a:t>Paymaster.</a:t>
            </a:r>
            <a:endParaRPr sz="1600" dirty="0">
              <a:highlight>
                <a:srgbClr val="FFFF00"/>
              </a:highligh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986" y="473455"/>
            <a:ext cx="6258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MARINE</a:t>
            </a:r>
            <a:r>
              <a:rPr sz="4000" spc="-140" dirty="0"/>
              <a:t> </a:t>
            </a:r>
            <a:r>
              <a:rPr sz="4000" dirty="0"/>
              <a:t>CORPS</a:t>
            </a:r>
            <a:r>
              <a:rPr sz="4000" spc="-155" dirty="0"/>
              <a:t> </a:t>
            </a:r>
            <a:r>
              <a:rPr sz="4000" spc="-10" dirty="0"/>
              <a:t>LEAGUE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086103"/>
            <a:ext cx="7910195" cy="522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008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POSITION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DESCRIPTION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80"/>
              </a:spcBef>
            </a:pPr>
            <a:r>
              <a:rPr sz="2800" b="1" spc="-10" dirty="0">
                <a:latin typeface="Book Antiqua"/>
                <a:cs typeface="Book Antiqua"/>
              </a:rPr>
              <a:t>DETACHMENT</a:t>
            </a:r>
            <a:r>
              <a:rPr sz="2800" b="1" spc="-9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PAYMASTER</a:t>
            </a:r>
            <a:endParaRPr sz="2800">
              <a:latin typeface="Book Antiqua"/>
              <a:cs typeface="Book Antiqua"/>
            </a:endParaRPr>
          </a:p>
          <a:p>
            <a:pPr marL="12700" marR="1724025" indent="1717039" algn="just">
              <a:lnSpc>
                <a:spcPct val="114199"/>
              </a:lnSpc>
              <a:spcBef>
                <a:spcPts val="434"/>
              </a:spcBef>
            </a:pPr>
            <a:r>
              <a:rPr sz="2400" dirty="0">
                <a:latin typeface="Book Antiqua"/>
                <a:cs typeface="Book Antiqua"/>
              </a:rPr>
              <a:t>(Elected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or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Appointed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Annually)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Position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Overview</a:t>
            </a:r>
            <a:endParaRPr sz="2400">
              <a:latin typeface="Book Antiqua"/>
              <a:cs typeface="Book Antiqua"/>
            </a:endParaRPr>
          </a:p>
          <a:p>
            <a:pPr marL="229870" marR="5080" indent="3175" algn="just">
              <a:lnSpc>
                <a:spcPct val="113999"/>
              </a:lnSpc>
              <a:spcBef>
                <a:spcPts val="50"/>
              </a:spcBef>
            </a:pP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Paymaster is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required position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within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 </a:t>
            </a:r>
            <a:r>
              <a:rPr sz="2000" spc="-10" dirty="0">
                <a:latin typeface="Book Antiqua"/>
                <a:cs typeface="Book Antiqua"/>
              </a:rPr>
              <a:t>Marine </a:t>
            </a:r>
            <a:r>
              <a:rPr sz="2000" dirty="0">
                <a:latin typeface="Book Antiqua"/>
                <a:cs typeface="Book Antiqua"/>
              </a:rPr>
              <a:t>Corps</a:t>
            </a:r>
            <a:r>
              <a:rPr sz="2000" spc="3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League.</a:t>
            </a:r>
            <a:r>
              <a:rPr sz="2000" spc="210" dirty="0">
                <a:latin typeface="Book Antiqua"/>
                <a:cs typeface="Book Antiqua"/>
              </a:rPr>
              <a:t>  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4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easiest</a:t>
            </a:r>
            <a:r>
              <a:rPr sz="2000" spc="3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3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closest</a:t>
            </a:r>
            <a:r>
              <a:rPr sz="2000" spc="3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label</a:t>
            </a:r>
            <a:r>
              <a:rPr sz="2000" spc="3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description</a:t>
            </a:r>
            <a:r>
              <a:rPr sz="2000" spc="3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35" dirty="0">
                <a:latin typeface="Book Antiqua"/>
                <a:cs typeface="Book Antiqua"/>
              </a:rPr>
              <a:t>  </a:t>
            </a:r>
            <a:r>
              <a:rPr sz="2000" spc="-25" dirty="0">
                <a:latin typeface="Book Antiqua"/>
                <a:cs typeface="Book Antiqua"/>
              </a:rPr>
              <a:t>the </a:t>
            </a:r>
            <a:r>
              <a:rPr sz="2000" dirty="0">
                <a:latin typeface="Book Antiqua"/>
                <a:cs typeface="Book Antiqua"/>
              </a:rPr>
              <a:t>position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that</a:t>
            </a:r>
            <a:r>
              <a:rPr sz="2000" spc="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 CFO</a:t>
            </a:r>
            <a:r>
              <a:rPr sz="2000" spc="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–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Treasurer –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much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like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one</a:t>
            </a:r>
            <a:r>
              <a:rPr sz="2000" spc="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would find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in </a:t>
            </a:r>
            <a:r>
              <a:rPr sz="2000" dirty="0">
                <a:latin typeface="Book Antiqua"/>
                <a:cs typeface="Book Antiqua"/>
              </a:rPr>
              <a:t>any</a:t>
            </a:r>
            <a:r>
              <a:rPr sz="2000" spc="254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for-</a:t>
            </a:r>
            <a:r>
              <a:rPr sz="2000" dirty="0">
                <a:latin typeface="Book Antiqua"/>
                <a:cs typeface="Book Antiqua"/>
              </a:rPr>
              <a:t>profit</a:t>
            </a:r>
            <a:r>
              <a:rPr sz="2000" spc="2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company.</a:t>
            </a:r>
            <a:r>
              <a:rPr sz="2000" spc="27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2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Paymaster</a:t>
            </a:r>
            <a:r>
              <a:rPr sz="2000" spc="2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receives</a:t>
            </a:r>
            <a:r>
              <a:rPr sz="2000" spc="2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all</a:t>
            </a:r>
            <a:r>
              <a:rPr sz="2000" spc="2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monies,</a:t>
            </a:r>
            <a:r>
              <a:rPr sz="2000" spc="280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pays </a:t>
            </a:r>
            <a:r>
              <a:rPr sz="2000" dirty="0">
                <a:latin typeface="Book Antiqua"/>
                <a:cs typeface="Book Antiqua"/>
              </a:rPr>
              <a:t>all</a:t>
            </a:r>
            <a:r>
              <a:rPr sz="2000" spc="8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bills,</a:t>
            </a:r>
            <a:r>
              <a:rPr sz="2000" spc="7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manages</a:t>
            </a:r>
            <a:r>
              <a:rPr sz="2000" spc="7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all</a:t>
            </a:r>
            <a:r>
              <a:rPr sz="2000" spc="7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bank</a:t>
            </a:r>
            <a:r>
              <a:rPr sz="2000" spc="8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accounts</a:t>
            </a:r>
            <a:r>
              <a:rPr sz="2000" spc="7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7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investments</a:t>
            </a:r>
            <a:r>
              <a:rPr sz="2000" spc="8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(if</a:t>
            </a:r>
            <a:r>
              <a:rPr sz="2000" spc="75" dirty="0">
                <a:latin typeface="Book Antiqua"/>
                <a:cs typeface="Book Antiqua"/>
              </a:rPr>
              <a:t>  </a:t>
            </a:r>
            <a:r>
              <a:rPr sz="2000" spc="-10" dirty="0">
                <a:latin typeface="Book Antiqua"/>
                <a:cs typeface="Book Antiqua"/>
              </a:rPr>
              <a:t>exist), </a:t>
            </a:r>
            <a:r>
              <a:rPr sz="2000" dirty="0">
                <a:latin typeface="Book Antiqua"/>
                <a:cs typeface="Book Antiqua"/>
              </a:rPr>
              <a:t>submits</a:t>
            </a:r>
            <a:r>
              <a:rPr sz="2000" spc="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membership</a:t>
            </a:r>
            <a:r>
              <a:rPr sz="2000" spc="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transactions</a:t>
            </a:r>
            <a:r>
              <a:rPr sz="2000" spc="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PLM</a:t>
            </a:r>
            <a:r>
              <a:rPr sz="2000" spc="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audits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National,</a:t>
            </a:r>
            <a:r>
              <a:rPr sz="2000" spc="5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files </a:t>
            </a:r>
            <a:r>
              <a:rPr sz="2000" dirty="0">
                <a:latin typeface="Book Antiqua"/>
                <a:cs typeface="Book Antiqua"/>
              </a:rPr>
              <a:t>IRS</a:t>
            </a:r>
            <a:r>
              <a:rPr sz="2000" spc="2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990</a:t>
            </a:r>
            <a:r>
              <a:rPr sz="2000" spc="229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returns,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prepares/submits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financial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reports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maintains </a:t>
            </a:r>
            <a:r>
              <a:rPr sz="2000" dirty="0">
                <a:latin typeface="Book Antiqua"/>
                <a:cs typeface="Book Antiqua"/>
              </a:rPr>
              <a:t>all</a:t>
            </a:r>
            <a:r>
              <a:rPr sz="2000" spc="5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financial</a:t>
            </a:r>
            <a:r>
              <a:rPr sz="2000" spc="5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records.</a:t>
            </a:r>
            <a:r>
              <a:rPr sz="2000" spc="235" dirty="0">
                <a:latin typeface="Book Antiqua"/>
                <a:cs typeface="Book Antiqua"/>
              </a:rPr>
              <a:t>   </a:t>
            </a:r>
            <a:r>
              <a:rPr sz="2000" dirty="0">
                <a:latin typeface="Book Antiqua"/>
                <a:cs typeface="Book Antiqua"/>
              </a:rPr>
              <a:t>Paymaster</a:t>
            </a:r>
            <a:r>
              <a:rPr sz="2000" spc="4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5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Commandant</a:t>
            </a:r>
            <a:r>
              <a:rPr sz="2000" spc="5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50" dirty="0">
                <a:latin typeface="Book Antiqua"/>
                <a:cs typeface="Book Antiqua"/>
              </a:rPr>
              <a:t>  </a:t>
            </a:r>
            <a:r>
              <a:rPr sz="2000" spc="-10" dirty="0">
                <a:latin typeface="Book Antiqua"/>
                <a:cs typeface="Book Antiqua"/>
              </a:rPr>
              <a:t>insured </a:t>
            </a:r>
            <a:r>
              <a:rPr sz="2000" dirty="0">
                <a:latin typeface="Book Antiqua"/>
                <a:cs typeface="Book Antiqua"/>
              </a:rPr>
              <a:t>under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National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organization’s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bond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(see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N-APs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Section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6035.)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824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TRANSMITTALS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85800" y="1154844"/>
            <a:ext cx="8038465" cy="5229701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R="43815" algn="ctr">
              <a:lnSpc>
                <a:spcPct val="100000"/>
              </a:lnSpc>
              <a:spcBef>
                <a:spcPts val="1080"/>
              </a:spcBef>
            </a:pPr>
            <a:r>
              <a:rPr sz="2800" b="1" dirty="0">
                <a:latin typeface="Book Antiqua"/>
                <a:cs typeface="Book Antiqua"/>
              </a:rPr>
              <a:t>FINAL</a:t>
            </a:r>
            <a:r>
              <a:rPr sz="2800" b="1" spc="-80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COMMENTS</a:t>
            </a:r>
            <a:endParaRPr sz="2800" dirty="0">
              <a:latin typeface="Book Antiqua"/>
              <a:cs typeface="Book Antiqua"/>
            </a:endParaRPr>
          </a:p>
          <a:p>
            <a:pPr marL="393065" indent="-342265" algn="just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393065" algn="l"/>
              </a:tabLst>
            </a:pPr>
            <a:r>
              <a:rPr sz="2400" dirty="0">
                <a:latin typeface="Book Antiqua"/>
                <a:cs typeface="Book Antiqua"/>
              </a:rPr>
              <a:t>Department Dues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are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NOT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calculated.</a:t>
            </a:r>
            <a:endParaRPr sz="2400" dirty="0">
              <a:latin typeface="Book Antiqua"/>
              <a:cs typeface="Book Antiqua"/>
            </a:endParaRPr>
          </a:p>
          <a:p>
            <a:pPr marL="393700" marR="94615" indent="-342900" algn="just">
              <a:lnSpc>
                <a:spcPct val="113999"/>
              </a:lnSpc>
              <a:buFont typeface="Arial"/>
              <a:buChar char="•"/>
              <a:tabLst>
                <a:tab pos="393700" algn="l"/>
              </a:tabLst>
            </a:pPr>
            <a:r>
              <a:rPr sz="2400" dirty="0">
                <a:latin typeface="Book Antiqua"/>
                <a:cs typeface="Book Antiqua"/>
              </a:rPr>
              <a:t>Departments</a:t>
            </a:r>
            <a:r>
              <a:rPr sz="2400" spc="484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need</a:t>
            </a:r>
            <a:r>
              <a:rPr sz="2400" spc="509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to</a:t>
            </a:r>
            <a:r>
              <a:rPr sz="2400" spc="509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inform</a:t>
            </a:r>
            <a:r>
              <a:rPr sz="2400" spc="52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their</a:t>
            </a:r>
            <a:r>
              <a:rPr sz="2400" spc="50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Detachments</a:t>
            </a:r>
            <a:r>
              <a:rPr sz="2400" spc="505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what </a:t>
            </a:r>
            <a:r>
              <a:rPr sz="2400" dirty="0">
                <a:latin typeface="Book Antiqua"/>
                <a:cs typeface="Book Antiqua"/>
              </a:rPr>
              <a:t>the</a:t>
            </a:r>
            <a:r>
              <a:rPr sz="2400" spc="434" dirty="0">
                <a:latin typeface="Book Antiqua"/>
                <a:cs typeface="Book Antiqua"/>
              </a:rPr>
              <a:t>  </a:t>
            </a:r>
            <a:r>
              <a:rPr sz="2400" dirty="0">
                <a:latin typeface="Book Antiqua"/>
                <a:cs typeface="Book Antiqua"/>
              </a:rPr>
              <a:t>Department</a:t>
            </a:r>
            <a:r>
              <a:rPr sz="2400" spc="430" dirty="0">
                <a:latin typeface="Book Antiqua"/>
                <a:cs typeface="Book Antiqua"/>
              </a:rPr>
              <a:t>  </a:t>
            </a:r>
            <a:r>
              <a:rPr sz="2400" dirty="0">
                <a:latin typeface="Book Antiqua"/>
                <a:cs typeface="Book Antiqua"/>
              </a:rPr>
              <a:t>dues</a:t>
            </a:r>
            <a:r>
              <a:rPr sz="2400" spc="434" dirty="0">
                <a:latin typeface="Book Antiqua"/>
                <a:cs typeface="Book Antiqua"/>
              </a:rPr>
              <a:t>  </a:t>
            </a:r>
            <a:r>
              <a:rPr sz="2400" dirty="0">
                <a:latin typeface="Book Antiqua"/>
                <a:cs typeface="Book Antiqua"/>
              </a:rPr>
              <a:t>are</a:t>
            </a:r>
            <a:r>
              <a:rPr sz="2400" spc="440" dirty="0">
                <a:latin typeface="Book Antiqua"/>
                <a:cs typeface="Book Antiqua"/>
              </a:rPr>
              <a:t>  </a:t>
            </a:r>
            <a:r>
              <a:rPr sz="2400" dirty="0">
                <a:latin typeface="Book Antiqua"/>
                <a:cs typeface="Book Antiqua"/>
              </a:rPr>
              <a:t>and</a:t>
            </a:r>
            <a:r>
              <a:rPr sz="2400" spc="430" dirty="0">
                <a:latin typeface="Book Antiqua"/>
                <a:cs typeface="Book Antiqua"/>
              </a:rPr>
              <a:t>  </a:t>
            </a:r>
            <a:r>
              <a:rPr sz="2400" dirty="0">
                <a:latin typeface="Book Antiqua"/>
                <a:cs typeface="Book Antiqua"/>
              </a:rPr>
              <a:t>if</a:t>
            </a:r>
            <a:r>
              <a:rPr sz="2400" spc="440" dirty="0">
                <a:latin typeface="Book Antiqua"/>
                <a:cs typeface="Book Antiqua"/>
              </a:rPr>
              <a:t>  </a:t>
            </a:r>
            <a:r>
              <a:rPr sz="2400" dirty="0">
                <a:latin typeface="Book Antiqua"/>
                <a:cs typeface="Book Antiqua"/>
              </a:rPr>
              <a:t>there</a:t>
            </a:r>
            <a:r>
              <a:rPr sz="2400" spc="434" dirty="0">
                <a:latin typeface="Book Antiqua"/>
                <a:cs typeface="Book Antiqua"/>
              </a:rPr>
              <a:t>  </a:t>
            </a:r>
            <a:r>
              <a:rPr sz="2400" dirty="0">
                <a:latin typeface="Book Antiqua"/>
                <a:cs typeface="Book Antiqua"/>
              </a:rPr>
              <a:t>are</a:t>
            </a:r>
            <a:r>
              <a:rPr sz="2400" spc="434" dirty="0">
                <a:latin typeface="Book Antiqua"/>
                <a:cs typeface="Book Antiqua"/>
              </a:rPr>
              <a:t>  </a:t>
            </a:r>
            <a:r>
              <a:rPr sz="2400" spc="-25" dirty="0">
                <a:latin typeface="Book Antiqua"/>
                <a:cs typeface="Book Antiqua"/>
              </a:rPr>
              <a:t>any </a:t>
            </a:r>
            <a:r>
              <a:rPr sz="2400" dirty="0">
                <a:latin typeface="Book Antiqua"/>
                <a:cs typeface="Book Antiqua"/>
              </a:rPr>
              <a:t>differences</a:t>
            </a:r>
            <a:r>
              <a:rPr sz="2400" spc="70" dirty="0">
                <a:latin typeface="Book Antiqua"/>
                <a:cs typeface="Book Antiqua"/>
              </a:rPr>
              <a:t>  </a:t>
            </a:r>
            <a:r>
              <a:rPr sz="2400" dirty="0">
                <a:latin typeface="Book Antiqua"/>
                <a:cs typeface="Book Antiqua"/>
              </a:rPr>
              <a:t>for</a:t>
            </a:r>
            <a:r>
              <a:rPr sz="2400" spc="85" dirty="0">
                <a:latin typeface="Book Antiqua"/>
                <a:cs typeface="Book Antiqua"/>
              </a:rPr>
              <a:t>  </a:t>
            </a:r>
            <a:r>
              <a:rPr sz="2400" dirty="0">
                <a:latin typeface="Book Antiqua"/>
                <a:cs typeface="Book Antiqua"/>
              </a:rPr>
              <a:t>new</a:t>
            </a:r>
            <a:r>
              <a:rPr sz="2400" spc="90" dirty="0">
                <a:latin typeface="Book Antiqua"/>
                <a:cs typeface="Book Antiqua"/>
              </a:rPr>
              <a:t>  </a:t>
            </a:r>
            <a:r>
              <a:rPr sz="2400" dirty="0">
                <a:latin typeface="Book Antiqua"/>
                <a:cs typeface="Book Antiqua"/>
              </a:rPr>
              <a:t>vs</a:t>
            </a:r>
            <a:r>
              <a:rPr sz="2400" spc="90" dirty="0">
                <a:latin typeface="Book Antiqua"/>
                <a:cs typeface="Book Antiqua"/>
              </a:rPr>
              <a:t>  </a:t>
            </a:r>
            <a:r>
              <a:rPr sz="2400" dirty="0">
                <a:latin typeface="Book Antiqua"/>
                <a:cs typeface="Book Antiqua"/>
              </a:rPr>
              <a:t>renewals.</a:t>
            </a:r>
            <a:r>
              <a:rPr sz="2400" spc="315" dirty="0">
                <a:latin typeface="Book Antiqua"/>
                <a:cs typeface="Book Antiqua"/>
              </a:rPr>
              <a:t>   </a:t>
            </a:r>
            <a:r>
              <a:rPr sz="2400" dirty="0">
                <a:latin typeface="Book Antiqua"/>
                <a:cs typeface="Book Antiqua"/>
              </a:rPr>
              <a:t>Department</a:t>
            </a:r>
            <a:r>
              <a:rPr sz="2400" spc="85" dirty="0">
                <a:latin typeface="Book Antiqua"/>
                <a:cs typeface="Book Antiqua"/>
              </a:rPr>
              <a:t>  </a:t>
            </a:r>
            <a:r>
              <a:rPr sz="2400" spc="-20" dirty="0">
                <a:latin typeface="Book Antiqua"/>
                <a:cs typeface="Book Antiqua"/>
              </a:rPr>
              <a:t>dues </a:t>
            </a:r>
            <a:r>
              <a:rPr sz="2400" dirty="0">
                <a:latin typeface="Book Antiqua"/>
                <a:cs typeface="Book Antiqua"/>
              </a:rPr>
              <a:t>currently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vary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widely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from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Department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to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Department.</a:t>
            </a:r>
            <a:endParaRPr lang="en-US" sz="2400" spc="-10" dirty="0">
              <a:latin typeface="Book Antiqua"/>
              <a:cs typeface="Book Antiqua"/>
            </a:endParaRPr>
          </a:p>
          <a:p>
            <a:pPr marL="393700" marR="94615" indent="-342900" algn="just">
              <a:lnSpc>
                <a:spcPct val="113999"/>
              </a:lnSpc>
              <a:buFont typeface="Arial"/>
              <a:buChar char="•"/>
              <a:tabLst>
                <a:tab pos="393700" algn="l"/>
              </a:tabLst>
            </a:pPr>
            <a:r>
              <a:rPr lang="en-US" sz="2400" spc="-10" dirty="0">
                <a:latin typeface="Book Antiqua"/>
                <a:cs typeface="Book Antiqua"/>
              </a:rPr>
              <a:t>Department of Georgia dues are currently $4.00 per member</a:t>
            </a:r>
            <a:endParaRPr sz="2400" dirty="0">
              <a:latin typeface="Book Antiqua"/>
              <a:cs typeface="Book Antiqua"/>
            </a:endParaRPr>
          </a:p>
          <a:p>
            <a:pPr marL="393065" indent="-342265" algn="just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93065" algn="l"/>
              </a:tabLst>
            </a:pPr>
            <a:r>
              <a:rPr sz="2400" dirty="0">
                <a:latin typeface="Book Antiqua"/>
                <a:cs typeface="Book Antiqua"/>
              </a:rPr>
              <a:t>No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Department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dues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for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new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life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members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(L).</a:t>
            </a:r>
            <a:endParaRPr sz="2400" dirty="0">
              <a:latin typeface="Book Antiqua"/>
              <a:cs typeface="Book Antiqua"/>
            </a:endParaRPr>
          </a:p>
          <a:p>
            <a:pPr marL="393065" marR="93980" indent="-342900" algn="just">
              <a:lnSpc>
                <a:spcPct val="113999"/>
              </a:lnSpc>
              <a:spcBef>
                <a:spcPts val="5"/>
              </a:spcBef>
              <a:buFont typeface="Arial"/>
              <a:buChar char="•"/>
              <a:tabLst>
                <a:tab pos="393065" algn="l"/>
              </a:tabLst>
            </a:pPr>
            <a:r>
              <a:rPr sz="2400" dirty="0">
                <a:latin typeface="Book Antiqua"/>
                <a:cs typeface="Book Antiqua"/>
              </a:rPr>
              <a:t>New</a:t>
            </a:r>
            <a:r>
              <a:rPr sz="2400" spc="114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life</a:t>
            </a:r>
            <a:r>
              <a:rPr sz="2400" spc="13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member</a:t>
            </a:r>
            <a:r>
              <a:rPr sz="2400" spc="13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dues</a:t>
            </a:r>
            <a:r>
              <a:rPr sz="2400" spc="13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MUST</a:t>
            </a:r>
            <a:r>
              <a:rPr sz="2400" spc="12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be</a:t>
            </a:r>
            <a:r>
              <a:rPr sz="2400" spc="120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up-to-</a:t>
            </a:r>
            <a:r>
              <a:rPr sz="2400" dirty="0">
                <a:latin typeface="Book Antiqua"/>
                <a:cs typeface="Book Antiqua"/>
              </a:rPr>
              <a:t>date</a:t>
            </a:r>
            <a:r>
              <a:rPr sz="2400" spc="13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when</a:t>
            </a:r>
            <a:r>
              <a:rPr sz="2400" spc="125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they </a:t>
            </a:r>
            <a:r>
              <a:rPr sz="2400" dirty="0">
                <a:latin typeface="Book Antiqua"/>
                <a:cs typeface="Book Antiqua"/>
              </a:rPr>
              <a:t>“go</a:t>
            </a:r>
            <a:r>
              <a:rPr sz="2400" spc="26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life”.</a:t>
            </a:r>
            <a:r>
              <a:rPr sz="2400" spc="275" dirty="0">
                <a:latin typeface="Book Antiqua"/>
                <a:cs typeface="Book Antiqua"/>
              </a:rPr>
              <a:t>   </a:t>
            </a:r>
            <a:r>
              <a:rPr sz="2400" dirty="0">
                <a:latin typeface="Book Antiqua"/>
                <a:cs typeface="Book Antiqua"/>
              </a:rPr>
              <a:t>September</a:t>
            </a:r>
            <a:r>
              <a:rPr sz="2400" spc="27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1</a:t>
            </a:r>
            <a:r>
              <a:rPr sz="2400" baseline="24305" dirty="0">
                <a:latin typeface="Book Antiqua"/>
                <a:cs typeface="Book Antiqua"/>
              </a:rPr>
              <a:t>st</a:t>
            </a:r>
            <a:r>
              <a:rPr sz="2400" spc="697" baseline="2430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is</a:t>
            </a:r>
            <a:r>
              <a:rPr sz="2400" spc="27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the</a:t>
            </a:r>
            <a:r>
              <a:rPr sz="2400" spc="27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cutoff</a:t>
            </a:r>
            <a:r>
              <a:rPr sz="2400" spc="28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–</a:t>
            </a:r>
            <a:r>
              <a:rPr sz="2400" spc="24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cannot</a:t>
            </a:r>
            <a:r>
              <a:rPr sz="2400" spc="26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submit </a:t>
            </a:r>
            <a:r>
              <a:rPr sz="2400" dirty="0">
                <a:latin typeface="Book Antiqua"/>
                <a:cs typeface="Book Antiqua"/>
              </a:rPr>
              <a:t>life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member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dues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after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9/1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without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current year</a:t>
            </a:r>
            <a:r>
              <a:rPr sz="2400" spc="-10" dirty="0">
                <a:latin typeface="Book Antiqua"/>
                <a:cs typeface="Book Antiqua"/>
              </a:rPr>
              <a:t> dues.</a:t>
            </a:r>
            <a:endParaRPr sz="24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MEMBERSHIP</a:t>
            </a:r>
            <a:r>
              <a:rPr sz="4000" spc="-155" dirty="0"/>
              <a:t> </a:t>
            </a:r>
            <a:r>
              <a:rPr sz="4000" spc="-40" dirty="0"/>
              <a:t>DATABASE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716373"/>
            <a:ext cx="7913370" cy="439928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2400" b="1" dirty="0">
                <a:latin typeface="Book Antiqua"/>
                <a:cs typeface="Book Antiqua"/>
              </a:rPr>
              <a:t>NATIONAL</a:t>
            </a:r>
            <a:r>
              <a:rPr sz="2400" b="1" spc="-45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MEMBER</a:t>
            </a:r>
            <a:r>
              <a:rPr sz="2400" b="1" spc="5" dirty="0">
                <a:latin typeface="Book Antiqua"/>
                <a:cs typeface="Book Antiqua"/>
              </a:rPr>
              <a:t> </a:t>
            </a:r>
            <a:r>
              <a:rPr sz="2400" b="1" spc="-10" dirty="0">
                <a:latin typeface="Book Antiqua"/>
                <a:cs typeface="Book Antiqua"/>
              </a:rPr>
              <a:t>DATABASE…</a:t>
            </a:r>
            <a:endParaRPr sz="2400" dirty="0">
              <a:latin typeface="Book Antiqua"/>
              <a:cs typeface="Book Antiqua"/>
            </a:endParaRPr>
          </a:p>
          <a:p>
            <a:pPr marL="344805" marR="930910" indent="-332740">
              <a:lnSpc>
                <a:spcPct val="113999"/>
              </a:lnSpc>
              <a:spcBef>
                <a:spcPts val="484"/>
              </a:spcBef>
              <a:buChar char="•"/>
              <a:tabLst>
                <a:tab pos="344805" algn="l"/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latin typeface="Book Antiqua"/>
                <a:cs typeface="Book Antiqua"/>
              </a:rPr>
              <a:t>Membership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Portal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accessible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from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Library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at: </a:t>
            </a:r>
            <a:r>
              <a:rPr sz="2000" u="sng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Book Antiqua"/>
                <a:cs typeface="Book Antiqua"/>
                <a:hlinkClick r:id="rId2"/>
              </a:rPr>
              <a:t>https://www.mcleaguelibrary.org/member-library/</a:t>
            </a:r>
            <a:r>
              <a:rPr sz="2000" spc="-10" dirty="0">
                <a:solidFill>
                  <a:srgbClr val="3399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Library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password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-10" dirty="0">
                <a:latin typeface="Book Antiqua"/>
                <a:cs typeface="Book Antiqua"/>
              </a:rPr>
              <a:t> “dd4”.</a:t>
            </a:r>
            <a:endParaRPr sz="2000" dirty="0">
              <a:latin typeface="Book Antiqua"/>
              <a:cs typeface="Book Antiqua"/>
            </a:endParaRPr>
          </a:p>
          <a:p>
            <a:pPr marL="355600" marR="5080" indent="-342900">
              <a:lnSpc>
                <a:spcPct val="113999"/>
              </a:lnSpc>
              <a:buFont typeface="Arial"/>
              <a:buChar char="•"/>
              <a:tabLst>
                <a:tab pos="355600" algn="l"/>
                <a:tab pos="6346190" algn="l"/>
              </a:tabLst>
            </a:pPr>
            <a:r>
              <a:rPr sz="2000" dirty="0">
                <a:latin typeface="Book Antiqua"/>
                <a:cs typeface="Book Antiqua"/>
              </a:rPr>
              <a:t>Commandants</a:t>
            </a:r>
            <a:r>
              <a:rPr sz="2000" spc="2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2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Paymasters</a:t>
            </a:r>
            <a:r>
              <a:rPr sz="2000" spc="3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should</a:t>
            </a:r>
            <a:r>
              <a:rPr sz="2000" spc="2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get</a:t>
            </a:r>
            <a:r>
              <a:rPr sz="2000" spc="29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access.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10" dirty="0">
                <a:latin typeface="Book Antiqua"/>
                <a:cs typeface="Book Antiqua"/>
              </a:rPr>
              <a:t>Commandant </a:t>
            </a:r>
            <a:r>
              <a:rPr sz="2000" dirty="0">
                <a:latin typeface="Book Antiqua"/>
                <a:cs typeface="Book Antiqua"/>
              </a:rPr>
              <a:t>may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specify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different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officer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replace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either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 </a:t>
            </a:r>
            <a:r>
              <a:rPr sz="2000" spc="-10" dirty="0">
                <a:latin typeface="Book Antiqua"/>
                <a:cs typeface="Book Antiqua"/>
              </a:rPr>
              <a:t>other.</a:t>
            </a:r>
            <a:endParaRPr sz="2000" dirty="0">
              <a:latin typeface="Book Antiqua"/>
              <a:cs typeface="Book Antiqua"/>
            </a:endParaRPr>
          </a:p>
          <a:p>
            <a:pPr marL="354965" marR="7620" indent="-342900">
              <a:lnSpc>
                <a:spcPct val="113999"/>
              </a:lnSpc>
              <a:buFont typeface="Arial"/>
              <a:buChar char="•"/>
              <a:tabLst>
                <a:tab pos="354965" algn="l"/>
                <a:tab pos="4123690" algn="l"/>
                <a:tab pos="6915784" algn="l"/>
              </a:tabLst>
            </a:pPr>
            <a:r>
              <a:rPr sz="2000" dirty="0">
                <a:latin typeface="Book Antiqua"/>
                <a:cs typeface="Book Antiqua"/>
              </a:rPr>
              <a:t>Need</a:t>
            </a:r>
            <a:r>
              <a:rPr sz="2000" spc="1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</a:t>
            </a:r>
            <a:r>
              <a:rPr sz="2000" spc="1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email</a:t>
            </a:r>
            <a:r>
              <a:rPr sz="2000" spc="1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1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access</a:t>
            </a:r>
            <a:r>
              <a:rPr sz="2000" spc="18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Portal.</a:t>
            </a:r>
            <a:r>
              <a:rPr sz="2000" dirty="0">
                <a:latin typeface="Book Antiqua"/>
                <a:cs typeface="Book Antiqua"/>
              </a:rPr>
              <a:t>	Email</a:t>
            </a:r>
            <a:r>
              <a:rPr sz="2000" spc="1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1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17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username.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10" dirty="0">
                <a:latin typeface="Book Antiqua"/>
                <a:cs typeface="Book Antiqua"/>
              </a:rPr>
              <a:t>National </a:t>
            </a:r>
            <a:r>
              <a:rPr sz="2000" dirty="0">
                <a:latin typeface="Book Antiqua"/>
                <a:cs typeface="Book Antiqua"/>
              </a:rPr>
              <a:t>will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assign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password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gain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access.</a:t>
            </a:r>
            <a:endParaRPr sz="2000" dirty="0">
              <a:latin typeface="Book Antiqua"/>
              <a:cs typeface="Book Antiqua"/>
            </a:endParaRPr>
          </a:p>
          <a:p>
            <a:pPr marL="353695" marR="8890" indent="-341630">
              <a:lnSpc>
                <a:spcPct val="113999"/>
              </a:lnSpc>
              <a:buChar char="•"/>
              <a:tabLst>
                <a:tab pos="353695" algn="l"/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latin typeface="Book Antiqua"/>
                <a:cs typeface="Book Antiqua"/>
              </a:rPr>
              <a:t>National</a:t>
            </a:r>
            <a:r>
              <a:rPr sz="2000" spc="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has</a:t>
            </a:r>
            <a:r>
              <a:rPr sz="2000" spc="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posted</a:t>
            </a:r>
            <a:r>
              <a:rPr sz="2000" spc="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series</a:t>
            </a:r>
            <a:r>
              <a:rPr sz="2000" spc="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training</a:t>
            </a:r>
            <a:r>
              <a:rPr sz="2000" spc="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videos</a:t>
            </a:r>
            <a:r>
              <a:rPr sz="2000" spc="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PowerPoints</a:t>
            </a:r>
            <a:r>
              <a:rPr sz="2000" spc="5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in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Library.</a:t>
            </a:r>
            <a:r>
              <a:rPr sz="2000" spc="4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particular,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see:</a:t>
            </a:r>
            <a:endParaRPr sz="2000" dirty="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  <a:hlinkClick r:id="rId3"/>
              </a:rPr>
              <a:t>101_Detachment</a:t>
            </a:r>
            <a:r>
              <a:rPr sz="2000" spc="-55" dirty="0">
                <a:latin typeface="Book Antiqua"/>
                <a:cs typeface="Book Antiqua"/>
                <a:hlinkClick r:id="rId3"/>
              </a:rPr>
              <a:t> </a:t>
            </a:r>
            <a:r>
              <a:rPr sz="2000" dirty="0">
                <a:latin typeface="Book Antiqua"/>
                <a:cs typeface="Book Antiqua"/>
                <a:hlinkClick r:id="rId3"/>
              </a:rPr>
              <a:t>Database</a:t>
            </a:r>
            <a:r>
              <a:rPr sz="2000" spc="-25" dirty="0">
                <a:latin typeface="Book Antiqua"/>
                <a:cs typeface="Book Antiqua"/>
                <a:hlinkClick r:id="rId3"/>
              </a:rPr>
              <a:t> </a:t>
            </a:r>
            <a:r>
              <a:rPr sz="2000" dirty="0">
                <a:latin typeface="Book Antiqua"/>
                <a:cs typeface="Book Antiqua"/>
                <a:hlinkClick r:id="rId3"/>
              </a:rPr>
              <a:t>Procedures</a:t>
            </a:r>
            <a:r>
              <a:rPr sz="2000" spc="-45" dirty="0">
                <a:latin typeface="Book Antiqua"/>
                <a:cs typeface="Book Antiqua"/>
                <a:hlinkClick r:id="rId3"/>
              </a:rPr>
              <a:t> </a:t>
            </a:r>
            <a:r>
              <a:rPr sz="2000" dirty="0">
                <a:latin typeface="Book Antiqua"/>
                <a:cs typeface="Book Antiqua"/>
              </a:rPr>
              <a:t>(PowerPoint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PDF)</a:t>
            </a:r>
            <a:endParaRPr sz="2000" dirty="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12165" algn="l"/>
              </a:tabLst>
            </a:pPr>
            <a:r>
              <a:rPr sz="2000" spc="-10" dirty="0">
                <a:latin typeface="Book Antiqua"/>
                <a:cs typeface="Book Antiqua"/>
                <a:hlinkClick r:id="rId4"/>
              </a:rPr>
              <a:t>Video_Database_101_Membership_Portal</a:t>
            </a:r>
            <a:endParaRPr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MEMBERSHIP</a:t>
            </a:r>
            <a:r>
              <a:rPr sz="4000" spc="-155" dirty="0"/>
              <a:t> </a:t>
            </a:r>
            <a:r>
              <a:rPr sz="4000" spc="-40" dirty="0"/>
              <a:t>DATABASE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716373"/>
            <a:ext cx="7909559" cy="474662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2400" b="1" dirty="0">
                <a:latin typeface="Book Antiqua"/>
                <a:cs typeface="Book Antiqua"/>
              </a:rPr>
              <a:t>NATIONAL</a:t>
            </a:r>
            <a:r>
              <a:rPr sz="2400" b="1" spc="-45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MEMBER</a:t>
            </a:r>
            <a:r>
              <a:rPr sz="2400" b="1" spc="-5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DATABASE</a:t>
            </a:r>
            <a:r>
              <a:rPr sz="2400" b="1" spc="-40" dirty="0">
                <a:latin typeface="Book Antiqua"/>
                <a:cs typeface="Book Antiqua"/>
              </a:rPr>
              <a:t> </a:t>
            </a:r>
            <a:r>
              <a:rPr sz="2000" b="1" spc="-10" dirty="0">
                <a:latin typeface="Book Antiqua"/>
                <a:cs typeface="Book Antiqua"/>
              </a:rPr>
              <a:t>(CONT)…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Using</a:t>
            </a:r>
            <a:r>
              <a:rPr sz="2000" spc="-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Portal,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Commandants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Paymasters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can:</a:t>
            </a:r>
            <a:endParaRPr sz="200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View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all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Profiles</a:t>
            </a:r>
            <a:endParaRPr sz="200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Update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Address,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City,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State,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Zip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Code</a:t>
            </a:r>
            <a:endParaRPr sz="200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Update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Phone</a:t>
            </a:r>
            <a:r>
              <a:rPr sz="2000" spc="-10" dirty="0">
                <a:latin typeface="Book Antiqua"/>
                <a:cs typeface="Book Antiqua"/>
              </a:rPr>
              <a:t> Numbers.</a:t>
            </a:r>
            <a:endParaRPr sz="200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Update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Email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Addresses.</a:t>
            </a:r>
            <a:endParaRPr sz="2000">
              <a:latin typeface="Book Antiqua"/>
              <a:cs typeface="Book Antiqua"/>
            </a:endParaRPr>
          </a:p>
          <a:p>
            <a:pPr marL="802005">
              <a:lnSpc>
                <a:spcPct val="100000"/>
              </a:lnSpc>
              <a:spcBef>
                <a:spcPts val="335"/>
              </a:spcBef>
            </a:pPr>
            <a:r>
              <a:rPr sz="2000" dirty="0">
                <a:latin typeface="Book Antiqua"/>
                <a:cs typeface="Book Antiqua"/>
              </a:rPr>
              <a:t>Intended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replace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COAO/COAN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used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with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Transmittals.</a:t>
            </a:r>
            <a:endParaRPr sz="2000">
              <a:latin typeface="Book Antiqua"/>
              <a:cs typeface="Book Antiqua"/>
            </a:endParaRPr>
          </a:p>
          <a:p>
            <a:pPr marL="354330" marR="5080" indent="-342265">
              <a:lnSpc>
                <a:spcPct val="113999"/>
              </a:lnSpc>
              <a:buFont typeface="Arial"/>
              <a:buChar char="•"/>
              <a:tabLst>
                <a:tab pos="354330" algn="l"/>
              </a:tabLst>
            </a:pPr>
            <a:r>
              <a:rPr sz="2000" dirty="0">
                <a:latin typeface="Book Antiqua"/>
                <a:cs typeface="Book Antiqua"/>
              </a:rPr>
              <a:t>Department</a:t>
            </a:r>
            <a:r>
              <a:rPr sz="2000" spc="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Commandants</a:t>
            </a:r>
            <a:r>
              <a:rPr sz="2000" spc="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11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Paymasters</a:t>
            </a:r>
            <a:r>
              <a:rPr sz="2000" spc="11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have</a:t>
            </a:r>
            <a:r>
              <a:rPr sz="2000" spc="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9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higher-</a:t>
            </a:r>
            <a:r>
              <a:rPr sz="2000" dirty="0">
                <a:latin typeface="Book Antiqua"/>
                <a:cs typeface="Book Antiqua"/>
              </a:rPr>
              <a:t>level</a:t>
            </a:r>
            <a:r>
              <a:rPr sz="2000" spc="11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of </a:t>
            </a:r>
            <a:r>
              <a:rPr sz="2000" dirty="0">
                <a:latin typeface="Book Antiqua"/>
                <a:cs typeface="Book Antiqua"/>
              </a:rPr>
              <a:t>access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using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program</a:t>
            </a:r>
            <a:r>
              <a:rPr sz="2000" spc="-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called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ATLAS.</a:t>
            </a:r>
            <a:r>
              <a:rPr sz="2000" spc="4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Department</a:t>
            </a:r>
            <a:r>
              <a:rPr sz="2000" spc="-20" dirty="0">
                <a:latin typeface="Book Antiqua"/>
                <a:cs typeface="Book Antiqua"/>
              </a:rPr>
              <a:t> can:</a:t>
            </a:r>
            <a:endParaRPr sz="200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Print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Rosters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at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any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time.</a:t>
            </a:r>
            <a:endParaRPr sz="200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See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profiles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any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/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 </a:t>
            </a:r>
            <a:r>
              <a:rPr sz="2000" spc="-10" dirty="0">
                <a:latin typeface="Book Antiqua"/>
                <a:cs typeface="Book Antiqua"/>
              </a:rPr>
              <a:t>Department</a:t>
            </a:r>
            <a:endParaRPr sz="200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Search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profiles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specific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Members</a:t>
            </a:r>
            <a:endParaRPr sz="200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Run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other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reports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(still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development.)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9165" y="166153"/>
            <a:ext cx="6724834" cy="66793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2191" y="2777440"/>
            <a:ext cx="1718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Book Antiqua"/>
                <a:cs typeface="Book Antiqua"/>
              </a:rPr>
              <a:t>ROSTERS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234" y="3632404"/>
            <a:ext cx="1776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Book Antiqua"/>
                <a:cs typeface="Book Antiqua"/>
              </a:rPr>
              <a:t>LAST</a:t>
            </a:r>
            <a:r>
              <a:rPr sz="2400" b="1" spc="-25" dirty="0">
                <a:latin typeface="Book Antiqua"/>
                <a:cs typeface="Book Antiqua"/>
              </a:rPr>
              <a:t> </a:t>
            </a:r>
            <a:r>
              <a:rPr sz="2400" b="1" spc="-20" dirty="0">
                <a:latin typeface="Book Antiqua"/>
                <a:cs typeface="Book Antiqua"/>
              </a:rPr>
              <a:t>PAGE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5755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PLM</a:t>
            </a:r>
            <a:r>
              <a:rPr sz="4000" spc="-195" dirty="0"/>
              <a:t> </a:t>
            </a:r>
            <a:r>
              <a:rPr sz="4000" spc="-10" dirty="0"/>
              <a:t>AUDITS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72159" y="1713968"/>
            <a:ext cx="7911465" cy="4184607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dirty="0"/>
              <a:t>GENERAL</a:t>
            </a:r>
            <a:r>
              <a:rPr spc="-120" dirty="0"/>
              <a:t> </a:t>
            </a:r>
            <a:r>
              <a:rPr spc="-10" dirty="0"/>
              <a:t>COMMENTS</a:t>
            </a:r>
          </a:p>
          <a:p>
            <a:pPr marR="2805430" algn="ctr">
              <a:lnSpc>
                <a:spcPct val="100000"/>
              </a:lnSpc>
              <a:spcBef>
                <a:spcPts val="845"/>
              </a:spcBef>
            </a:pPr>
            <a:r>
              <a:rPr sz="2400" b="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PLM</a:t>
            </a:r>
            <a:r>
              <a:rPr sz="2400" b="0" u="sng" spc="-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b="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(PAID</a:t>
            </a:r>
            <a:r>
              <a:rPr sz="2400" b="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b="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LIFE</a:t>
            </a:r>
            <a:r>
              <a:rPr sz="2400" b="0" u="sng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b="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MEMBER)</a:t>
            </a:r>
            <a:r>
              <a:rPr sz="2400" b="0" u="sng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b="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AUDITS</a:t>
            </a:r>
            <a:endParaRPr sz="2400" dirty="0">
              <a:latin typeface="Book Antiqua"/>
              <a:cs typeface="Book Antiqua"/>
            </a:endParaRPr>
          </a:p>
          <a:p>
            <a:pPr marL="354330" marR="6350" indent="-342265">
              <a:lnSpc>
                <a:spcPct val="113999"/>
              </a:lnSpc>
              <a:spcBef>
                <a:spcPts val="60"/>
              </a:spcBef>
              <a:buFont typeface="Arial"/>
              <a:buChar char="•"/>
              <a:tabLst>
                <a:tab pos="354330" algn="l"/>
              </a:tabLst>
            </a:pPr>
            <a:r>
              <a:rPr sz="2000" b="0" dirty="0">
                <a:latin typeface="Book Antiqua"/>
                <a:cs typeface="Book Antiqua"/>
              </a:rPr>
              <a:t>MUST</a:t>
            </a:r>
            <a:r>
              <a:rPr sz="2000" b="0" spc="6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be</a:t>
            </a:r>
            <a:r>
              <a:rPr sz="2000" b="0" spc="8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done</a:t>
            </a:r>
            <a:r>
              <a:rPr sz="2000" b="0" spc="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annually</a:t>
            </a:r>
            <a:r>
              <a:rPr sz="2000" b="0" spc="8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by</a:t>
            </a:r>
            <a:r>
              <a:rPr sz="2000" b="0" spc="8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every</a:t>
            </a:r>
            <a:r>
              <a:rPr sz="2000" b="0" spc="8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Detachment</a:t>
            </a:r>
            <a:r>
              <a:rPr sz="2000" b="0" spc="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between</a:t>
            </a:r>
            <a:r>
              <a:rPr sz="2000" b="0" spc="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1</a:t>
            </a:r>
            <a:r>
              <a:rPr sz="2000" b="0" spc="9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July</a:t>
            </a:r>
            <a:r>
              <a:rPr sz="2000" b="0" spc="85" dirty="0">
                <a:latin typeface="Book Antiqua"/>
                <a:cs typeface="Book Antiqua"/>
              </a:rPr>
              <a:t> </a:t>
            </a:r>
            <a:r>
              <a:rPr sz="2000" b="0" spc="-25" dirty="0">
                <a:latin typeface="Book Antiqua"/>
                <a:cs typeface="Book Antiqua"/>
              </a:rPr>
              <a:t>and </a:t>
            </a:r>
            <a:r>
              <a:rPr sz="2000" b="0" dirty="0">
                <a:latin typeface="Book Antiqua"/>
                <a:cs typeface="Book Antiqua"/>
              </a:rPr>
              <a:t>31</a:t>
            </a:r>
            <a:r>
              <a:rPr sz="2000" b="0" spc="-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December</a:t>
            </a:r>
            <a:r>
              <a:rPr sz="2000" b="0" spc="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and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submitted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not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later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than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31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December.</a:t>
            </a:r>
            <a:endParaRPr sz="2000" dirty="0">
              <a:latin typeface="Book Antiqua"/>
              <a:cs typeface="Book Antiqua"/>
            </a:endParaRPr>
          </a:p>
          <a:p>
            <a:pPr marL="354965" marR="5080" indent="-342900">
              <a:lnSpc>
                <a:spcPct val="113999"/>
              </a:lnSpc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Audits</a:t>
            </a:r>
            <a:r>
              <a:rPr sz="2000" b="0" spc="38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done</a:t>
            </a:r>
            <a:r>
              <a:rPr sz="2000" b="0" spc="3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early</a:t>
            </a:r>
            <a:r>
              <a:rPr sz="2000" b="0" spc="38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or</a:t>
            </a:r>
            <a:r>
              <a:rPr sz="2000" b="0" spc="39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late</a:t>
            </a:r>
            <a:r>
              <a:rPr sz="2000" b="0" spc="3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will</a:t>
            </a:r>
            <a:r>
              <a:rPr sz="2000" b="0" spc="39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result</a:t>
            </a:r>
            <a:r>
              <a:rPr sz="2000" b="0" spc="38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in</a:t>
            </a:r>
            <a:r>
              <a:rPr sz="2000" b="0" spc="38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</a:t>
            </a:r>
            <a:r>
              <a:rPr sz="2000" b="0" spc="39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Detachment</a:t>
            </a:r>
            <a:r>
              <a:rPr sz="2000" b="0" spc="38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losing</a:t>
            </a:r>
            <a:r>
              <a:rPr sz="2000" b="0" spc="400" dirty="0">
                <a:latin typeface="Book Antiqua"/>
                <a:cs typeface="Book Antiqua"/>
              </a:rPr>
              <a:t> </a:t>
            </a:r>
            <a:r>
              <a:rPr sz="2000" b="0" spc="-25" dirty="0">
                <a:latin typeface="Book Antiqua"/>
                <a:cs typeface="Book Antiqua"/>
              </a:rPr>
              <a:t>its </a:t>
            </a:r>
            <a:r>
              <a:rPr sz="2000" b="0" dirty="0">
                <a:latin typeface="Book Antiqua"/>
                <a:cs typeface="Book Antiqua"/>
              </a:rPr>
              <a:t>PLM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distribution.</a:t>
            </a:r>
            <a:r>
              <a:rPr sz="2000" b="0" spc="47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PLM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Audits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are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required</a:t>
            </a:r>
            <a:r>
              <a:rPr sz="2000" b="0" spc="-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by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National</a:t>
            </a:r>
            <a:r>
              <a:rPr sz="2000" b="0" spc="-35" dirty="0">
                <a:latin typeface="Book Antiqua"/>
                <a:cs typeface="Book Antiqua"/>
              </a:rPr>
              <a:t> </a:t>
            </a:r>
            <a:r>
              <a:rPr sz="2000" b="0" spc="-25" dirty="0">
                <a:latin typeface="Book Antiqua"/>
                <a:cs typeface="Book Antiqua"/>
              </a:rPr>
              <a:t>BL.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PLM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distribution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is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meant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to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replace,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at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least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in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part,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annual</a:t>
            </a:r>
            <a:r>
              <a:rPr sz="2000" b="0" spc="-35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dues.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For</a:t>
            </a:r>
            <a:r>
              <a:rPr sz="2000" b="0" spc="-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2021-2022</a:t>
            </a:r>
            <a:r>
              <a:rPr sz="2000" b="0" spc="-5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fiscal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year,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distribution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lang="en-US" sz="2000" b="0" spc="-20" dirty="0"/>
              <a:t>was</a:t>
            </a:r>
            <a:r>
              <a:rPr sz="2000" b="0" spc="-10" dirty="0">
                <a:latin typeface="Book Antiqua"/>
                <a:cs typeface="Book Antiqua"/>
              </a:rPr>
              <a:t> $2.54/PLM.</a:t>
            </a:r>
            <a:endParaRPr sz="2000" dirty="0">
              <a:latin typeface="Book Antiqua"/>
              <a:cs typeface="Book Antiqua"/>
            </a:endParaRPr>
          </a:p>
          <a:p>
            <a:pPr marL="352425" marR="5080" indent="-340360" algn="just">
              <a:lnSpc>
                <a:spcPct val="113999"/>
              </a:lnSpc>
              <a:buFont typeface="Arial"/>
              <a:buChar char="•"/>
              <a:tabLst>
                <a:tab pos="352425" algn="l"/>
                <a:tab pos="354330" algn="l"/>
              </a:tabLst>
            </a:pPr>
            <a:r>
              <a:rPr sz="2000" b="0" dirty="0">
                <a:latin typeface="Times New Roman"/>
                <a:cs typeface="Times New Roman"/>
              </a:rPr>
              <a:t>	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Audit</a:t>
            </a:r>
            <a:r>
              <a:rPr sz="2000" b="0" spc="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is</a:t>
            </a:r>
            <a:r>
              <a:rPr sz="2000" b="0" spc="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nothing</a:t>
            </a:r>
            <a:r>
              <a:rPr sz="2000" b="0" spc="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more</a:t>
            </a:r>
            <a:r>
              <a:rPr sz="2000" b="0" spc="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than</a:t>
            </a:r>
            <a:r>
              <a:rPr sz="2000" b="0" spc="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</a:t>
            </a:r>
            <a:r>
              <a:rPr sz="2000" b="0" spc="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internal</a:t>
            </a:r>
            <a:r>
              <a:rPr sz="2000" b="0" spc="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review</a:t>
            </a:r>
            <a:r>
              <a:rPr sz="2000" b="0" spc="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of</a:t>
            </a:r>
            <a:r>
              <a:rPr sz="2000" b="0" spc="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list</a:t>
            </a:r>
            <a:r>
              <a:rPr sz="2000" b="0" spc="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of</a:t>
            </a:r>
            <a:r>
              <a:rPr sz="2000" b="0" spc="20" dirty="0">
                <a:latin typeface="Book Antiqua"/>
                <a:cs typeface="Book Antiqua"/>
              </a:rPr>
              <a:t> </a:t>
            </a:r>
            <a:r>
              <a:rPr sz="2000" b="0" spc="-20" dirty="0">
                <a:latin typeface="Book Antiqua"/>
                <a:cs typeface="Book Antiqua"/>
              </a:rPr>
              <a:t>life </a:t>
            </a:r>
            <a:r>
              <a:rPr sz="2000" b="0" dirty="0">
                <a:latin typeface="Book Antiqua"/>
                <a:cs typeface="Book Antiqua"/>
              </a:rPr>
              <a:t>members</a:t>
            </a:r>
            <a:r>
              <a:rPr sz="2000" b="0" spc="15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in</a:t>
            </a:r>
            <a:r>
              <a:rPr sz="2000" b="0" spc="14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your</a:t>
            </a:r>
            <a:r>
              <a:rPr sz="2000" b="0" spc="14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Detachment</a:t>
            </a:r>
            <a:r>
              <a:rPr sz="2000" b="0" spc="15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confirming</a:t>
            </a:r>
            <a:r>
              <a:rPr sz="2000" b="0" spc="15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that</a:t>
            </a:r>
            <a:r>
              <a:rPr sz="2000" b="0" spc="15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1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members</a:t>
            </a:r>
            <a:r>
              <a:rPr sz="2000" b="0" spc="160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listed </a:t>
            </a:r>
            <a:r>
              <a:rPr sz="2000" b="0" dirty="0">
                <a:latin typeface="Book Antiqua"/>
                <a:cs typeface="Book Antiqua"/>
              </a:rPr>
              <a:t>on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your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Life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Roster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are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in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fact</a:t>
            </a:r>
            <a:r>
              <a:rPr sz="2000" b="0" spc="-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living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and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not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deceased.</a:t>
            </a:r>
            <a:endParaRPr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5755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PLM</a:t>
            </a:r>
            <a:r>
              <a:rPr sz="4000" spc="-195" dirty="0"/>
              <a:t> </a:t>
            </a:r>
            <a:r>
              <a:rPr sz="4000" spc="-10" dirty="0"/>
              <a:t>AUDITS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713968"/>
            <a:ext cx="7912734" cy="453263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800" b="1" dirty="0">
                <a:latin typeface="Book Antiqua"/>
                <a:cs typeface="Book Antiqua"/>
              </a:rPr>
              <a:t>GENERAL</a:t>
            </a:r>
            <a:r>
              <a:rPr sz="2800" b="1" spc="-140" dirty="0">
                <a:latin typeface="Book Antiqua"/>
                <a:cs typeface="Book Antiqua"/>
              </a:rPr>
              <a:t> </a:t>
            </a:r>
            <a:r>
              <a:rPr sz="2800" b="1" dirty="0">
                <a:latin typeface="Book Antiqua"/>
                <a:cs typeface="Book Antiqua"/>
              </a:rPr>
              <a:t>COMMENTS</a:t>
            </a:r>
            <a:r>
              <a:rPr sz="2800" b="1" spc="-135" dirty="0">
                <a:latin typeface="Book Antiqua"/>
                <a:cs typeface="Book Antiqua"/>
              </a:rPr>
              <a:t> </a:t>
            </a:r>
            <a:r>
              <a:rPr sz="2400" b="1" spc="-10" dirty="0">
                <a:latin typeface="Book Antiqua"/>
                <a:cs typeface="Book Antiqua"/>
              </a:rPr>
              <a:t>(CONT)</a:t>
            </a:r>
            <a:endParaRPr sz="2400">
              <a:latin typeface="Book Antiqua"/>
              <a:cs typeface="Book Antiqua"/>
            </a:endParaRPr>
          </a:p>
          <a:p>
            <a:pPr marR="2806700" algn="ctr">
              <a:lnSpc>
                <a:spcPct val="100000"/>
              </a:lnSpc>
              <a:spcBef>
                <a:spcPts val="84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PLM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(PAID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LIFE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MEMBER)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AUDITS</a:t>
            </a:r>
            <a:endParaRPr sz="2400">
              <a:latin typeface="Book Antiqua"/>
              <a:cs typeface="Book Antiqua"/>
            </a:endParaRPr>
          </a:p>
          <a:p>
            <a:pPr marL="354965" marR="8255" indent="-342900" algn="just">
              <a:lnSpc>
                <a:spcPct val="113999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National</a:t>
            </a:r>
            <a:r>
              <a:rPr sz="2000" spc="3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HQ</a:t>
            </a:r>
            <a:r>
              <a:rPr sz="2000" spc="3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will</a:t>
            </a:r>
            <a:r>
              <a:rPr sz="2000" spc="3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provide</a:t>
            </a:r>
            <a:r>
              <a:rPr sz="2000" spc="3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3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special</a:t>
            </a:r>
            <a:r>
              <a:rPr sz="2000" spc="3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PLM</a:t>
            </a:r>
            <a:r>
              <a:rPr sz="2000" spc="3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roster</a:t>
            </a:r>
            <a:r>
              <a:rPr sz="2000" spc="3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3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July</a:t>
            </a:r>
            <a:r>
              <a:rPr sz="2000" spc="37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(usually </a:t>
            </a:r>
            <a:r>
              <a:rPr sz="2000" dirty="0">
                <a:latin typeface="Book Antiqua"/>
                <a:cs typeface="Book Antiqua"/>
              </a:rPr>
              <a:t>with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 30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June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roster)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that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must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 used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 PLM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audit.</a:t>
            </a:r>
            <a:endParaRPr sz="2000">
              <a:latin typeface="Book Antiqua"/>
              <a:cs typeface="Book Antiqua"/>
            </a:endParaRPr>
          </a:p>
          <a:p>
            <a:pPr marL="352425" marR="6350" indent="-340360" algn="just">
              <a:lnSpc>
                <a:spcPct val="113999"/>
              </a:lnSpc>
              <a:buFont typeface="Arial"/>
              <a:buChar char="•"/>
              <a:tabLst>
                <a:tab pos="352425" algn="l"/>
                <a:tab pos="354330" algn="l"/>
              </a:tabLst>
            </a:pP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complete</a:t>
            </a:r>
            <a:r>
              <a:rPr sz="2000" spc="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audit,</a:t>
            </a:r>
            <a:r>
              <a:rPr sz="2000" spc="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review</a:t>
            </a:r>
            <a:r>
              <a:rPr sz="2000" spc="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provided</a:t>
            </a:r>
            <a:r>
              <a:rPr sz="2000" spc="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PLM</a:t>
            </a:r>
            <a:r>
              <a:rPr sz="2000" spc="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roster.</a:t>
            </a:r>
            <a:r>
              <a:rPr sz="2000" spc="45" dirty="0">
                <a:latin typeface="Book Antiqua"/>
                <a:cs typeface="Book Antiqua"/>
              </a:rPr>
              <a:t>  </a:t>
            </a:r>
            <a:r>
              <a:rPr sz="2000" spc="-10" dirty="0">
                <a:latin typeface="Book Antiqua"/>
                <a:cs typeface="Book Antiqua"/>
              </a:rPr>
              <a:t>Deceased </a:t>
            </a:r>
            <a:r>
              <a:rPr sz="2000" dirty="0">
                <a:latin typeface="Book Antiqua"/>
                <a:cs typeface="Book Antiqua"/>
              </a:rPr>
              <a:t>members</a:t>
            </a:r>
            <a:r>
              <a:rPr sz="2000" spc="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will</a:t>
            </a:r>
            <a:r>
              <a:rPr sz="2000" spc="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have</a:t>
            </a:r>
            <a:r>
              <a:rPr sz="2000" spc="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date</a:t>
            </a:r>
            <a:r>
              <a:rPr sz="2000" spc="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listed</a:t>
            </a:r>
            <a:r>
              <a:rPr sz="2000" spc="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under</a:t>
            </a:r>
            <a:r>
              <a:rPr sz="2000" spc="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“Taps”</a:t>
            </a:r>
            <a:r>
              <a:rPr sz="2000" spc="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column.</a:t>
            </a:r>
            <a:r>
              <a:rPr sz="2000" spc="95" dirty="0">
                <a:latin typeface="Book Antiqua"/>
                <a:cs typeface="Book Antiqua"/>
              </a:rPr>
              <a:t>  </a:t>
            </a:r>
            <a:r>
              <a:rPr sz="2000" spc="-10" dirty="0">
                <a:latin typeface="Book Antiqua"/>
                <a:cs typeface="Book Antiqua"/>
              </a:rPr>
              <a:t>Check </a:t>
            </a:r>
            <a:r>
              <a:rPr sz="2000" dirty="0">
                <a:latin typeface="Book Antiqua"/>
                <a:cs typeface="Book Antiqua"/>
              </a:rPr>
              <a:t>each member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listing</a:t>
            </a:r>
            <a:r>
              <a:rPr sz="2000" spc="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confirm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they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living.  If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deceased,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list </a:t>
            </a:r>
            <a:r>
              <a:rPr sz="2000" spc="-25" dirty="0">
                <a:latin typeface="Book Antiqua"/>
                <a:cs typeface="Book Antiqua"/>
              </a:rPr>
              <a:t>the </a:t>
            </a:r>
            <a:r>
              <a:rPr sz="2000" dirty="0">
                <a:latin typeface="Book Antiqua"/>
                <a:cs typeface="Book Antiqua"/>
              </a:rPr>
              <a:t>date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under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“Taps”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column.</a:t>
            </a:r>
            <a:endParaRPr sz="2000">
              <a:latin typeface="Book Antiqua"/>
              <a:cs typeface="Book Antiqua"/>
            </a:endParaRPr>
          </a:p>
          <a:p>
            <a:pPr marL="354965" indent="-342265" algn="just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If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listing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correct,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nothing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else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 </a:t>
            </a:r>
            <a:r>
              <a:rPr sz="2000" spc="-10" dirty="0">
                <a:latin typeface="Book Antiqua"/>
                <a:cs typeface="Book Antiqua"/>
              </a:rPr>
              <a:t>needed.</a:t>
            </a:r>
            <a:endParaRPr sz="2000">
              <a:latin typeface="Book Antiqua"/>
              <a:cs typeface="Book Antiqua"/>
            </a:endParaRPr>
          </a:p>
          <a:p>
            <a:pPr marL="354330" marR="5080" indent="-342265" algn="just">
              <a:lnSpc>
                <a:spcPct val="113999"/>
              </a:lnSpc>
              <a:buFont typeface="Arial"/>
              <a:buChar char="•"/>
              <a:tabLst>
                <a:tab pos="354330" algn="l"/>
              </a:tabLst>
            </a:pPr>
            <a:r>
              <a:rPr sz="2000" dirty="0">
                <a:latin typeface="Book Antiqua"/>
                <a:cs typeface="Book Antiqua"/>
              </a:rPr>
              <a:t>Any</a:t>
            </a:r>
            <a:r>
              <a:rPr sz="2000" spc="5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life</a:t>
            </a:r>
            <a:r>
              <a:rPr sz="2000" spc="5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5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not</a:t>
            </a:r>
            <a:r>
              <a:rPr sz="2000" spc="5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on</a:t>
            </a:r>
            <a:r>
              <a:rPr sz="2000" spc="5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5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list</a:t>
            </a:r>
            <a:r>
              <a:rPr sz="2000" spc="5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should</a:t>
            </a:r>
            <a:r>
              <a:rPr sz="2000" spc="5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be</a:t>
            </a:r>
            <a:r>
              <a:rPr sz="2000" spc="5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added.</a:t>
            </a:r>
            <a:r>
              <a:rPr sz="2000" spc="240" dirty="0">
                <a:latin typeface="Book Antiqua"/>
                <a:cs typeface="Book Antiqua"/>
              </a:rPr>
              <a:t>   </a:t>
            </a:r>
            <a:r>
              <a:rPr sz="2000" dirty="0">
                <a:latin typeface="Book Antiqua"/>
                <a:cs typeface="Book Antiqua"/>
              </a:rPr>
              <a:t>New</a:t>
            </a:r>
            <a:r>
              <a:rPr sz="2000" spc="50" dirty="0">
                <a:latin typeface="Book Antiqua"/>
                <a:cs typeface="Book Antiqua"/>
              </a:rPr>
              <a:t>  </a:t>
            </a:r>
            <a:r>
              <a:rPr sz="2000" spc="-20" dirty="0">
                <a:latin typeface="Book Antiqua"/>
                <a:cs typeface="Book Antiqua"/>
              </a:rPr>
              <a:t>life </a:t>
            </a:r>
            <a:r>
              <a:rPr sz="2000" dirty="0">
                <a:latin typeface="Book Antiqua"/>
                <a:cs typeface="Book Antiqua"/>
              </a:rPr>
              <a:t>members</a:t>
            </a:r>
            <a:r>
              <a:rPr sz="2000" spc="2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2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transferees,</a:t>
            </a:r>
            <a:r>
              <a:rPr sz="2000" spc="2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depending</a:t>
            </a:r>
            <a:r>
              <a:rPr sz="2000" spc="2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</a:t>
            </a:r>
            <a:r>
              <a:rPr sz="2000" spc="2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when</a:t>
            </a:r>
            <a:r>
              <a:rPr sz="2000" spc="2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they</a:t>
            </a:r>
            <a:r>
              <a:rPr sz="2000" spc="2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became</a:t>
            </a:r>
            <a:r>
              <a:rPr sz="2000" spc="2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life</a:t>
            </a:r>
            <a:r>
              <a:rPr sz="2000" spc="27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or </a:t>
            </a:r>
            <a:r>
              <a:rPr sz="2000" dirty="0">
                <a:latin typeface="Book Antiqua"/>
                <a:cs typeface="Book Antiqua"/>
              </a:rPr>
              <a:t>transferred</a:t>
            </a:r>
            <a:r>
              <a:rPr sz="2000" spc="-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in, may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not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 PLM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roster.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5755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PLM</a:t>
            </a:r>
            <a:r>
              <a:rPr sz="4000" spc="-195" dirty="0"/>
              <a:t> </a:t>
            </a:r>
            <a:r>
              <a:rPr sz="4000" spc="-10" dirty="0"/>
              <a:t>AUDITS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8659" y="1713968"/>
            <a:ext cx="8063865" cy="418528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1080"/>
              </a:spcBef>
            </a:pPr>
            <a:r>
              <a:rPr sz="2800" b="1" dirty="0">
                <a:latin typeface="Book Antiqua"/>
                <a:cs typeface="Book Antiqua"/>
              </a:rPr>
              <a:t>GENERAL</a:t>
            </a:r>
            <a:r>
              <a:rPr sz="2800" b="1" spc="-114" dirty="0">
                <a:latin typeface="Book Antiqua"/>
                <a:cs typeface="Book Antiqua"/>
              </a:rPr>
              <a:t> </a:t>
            </a:r>
            <a:r>
              <a:rPr sz="2800" b="1" dirty="0">
                <a:latin typeface="Book Antiqua"/>
                <a:cs typeface="Book Antiqua"/>
              </a:rPr>
              <a:t>COMMENTS</a:t>
            </a:r>
            <a:r>
              <a:rPr sz="2800" b="1" spc="-114" dirty="0">
                <a:latin typeface="Book Antiqua"/>
                <a:cs typeface="Book Antiqua"/>
              </a:rPr>
              <a:t> </a:t>
            </a:r>
            <a:r>
              <a:rPr sz="2400" b="1" spc="-10" dirty="0">
                <a:latin typeface="Book Antiqua"/>
                <a:cs typeface="Book Antiqua"/>
              </a:rPr>
              <a:t>(CONT-</a:t>
            </a:r>
            <a:r>
              <a:rPr sz="2400" b="1" spc="-25" dirty="0">
                <a:latin typeface="Book Antiqua"/>
                <a:cs typeface="Book Antiqua"/>
              </a:rPr>
              <a:t>2)</a:t>
            </a:r>
            <a:endParaRPr sz="2400" dirty="0">
              <a:latin typeface="Book Antiqua"/>
              <a:cs typeface="Book Antiqua"/>
            </a:endParaRPr>
          </a:p>
          <a:p>
            <a:pPr marR="2830830" algn="ctr">
              <a:lnSpc>
                <a:spcPct val="100000"/>
              </a:lnSpc>
              <a:spcBef>
                <a:spcPts val="84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PLM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(PAID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LIFE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MEMBER)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AUDITS</a:t>
            </a:r>
            <a:endParaRPr sz="2400" dirty="0">
              <a:latin typeface="Book Antiqua"/>
              <a:cs typeface="Book Antiqua"/>
            </a:endParaRPr>
          </a:p>
          <a:p>
            <a:pPr marL="417830" marR="93980" indent="-342265" algn="just">
              <a:lnSpc>
                <a:spcPct val="113999"/>
              </a:lnSpc>
              <a:spcBef>
                <a:spcPts val="60"/>
              </a:spcBef>
              <a:buFont typeface="Arial"/>
              <a:buChar char="•"/>
              <a:tabLst>
                <a:tab pos="417830" algn="l"/>
              </a:tabLst>
            </a:pPr>
            <a:r>
              <a:rPr sz="2000" dirty="0">
                <a:latin typeface="Book Antiqua"/>
                <a:cs typeface="Book Antiqua"/>
              </a:rPr>
              <a:t>“Eligible”</a:t>
            </a:r>
            <a:r>
              <a:rPr sz="2000" spc="20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means</a:t>
            </a:r>
            <a:r>
              <a:rPr sz="2000" spc="2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2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2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will</a:t>
            </a:r>
            <a:r>
              <a:rPr sz="2000" spc="2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receive</a:t>
            </a:r>
            <a:r>
              <a:rPr sz="2000" spc="2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2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distribution</a:t>
            </a:r>
            <a:r>
              <a:rPr sz="2000" spc="20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for </a:t>
            </a:r>
            <a:r>
              <a:rPr sz="2000" dirty="0">
                <a:latin typeface="Book Antiqua"/>
                <a:cs typeface="Book Antiqua"/>
              </a:rPr>
              <a:t>that</a:t>
            </a:r>
            <a:r>
              <a:rPr sz="2000" spc="114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member.</a:t>
            </a:r>
            <a:r>
              <a:rPr sz="2000" spc="325" dirty="0">
                <a:latin typeface="Book Antiqua"/>
                <a:cs typeface="Book Antiqua"/>
              </a:rPr>
              <a:t>   </a:t>
            </a:r>
            <a:r>
              <a:rPr sz="2000" dirty="0">
                <a:latin typeface="Book Antiqua"/>
                <a:cs typeface="Book Antiqua"/>
              </a:rPr>
              <a:t>Eligibility</a:t>
            </a:r>
            <a:r>
              <a:rPr sz="2000" spc="114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starts</a:t>
            </a:r>
            <a:r>
              <a:rPr sz="2000" spc="114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at</a:t>
            </a:r>
            <a:r>
              <a:rPr sz="2000" spc="114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114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2</a:t>
            </a:r>
            <a:r>
              <a:rPr sz="1950" baseline="25641" dirty="0">
                <a:latin typeface="Book Antiqua"/>
                <a:cs typeface="Book Antiqua"/>
              </a:rPr>
              <a:t>nd</a:t>
            </a:r>
            <a:r>
              <a:rPr sz="1950" spc="434" baseline="25641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anniversary</a:t>
            </a:r>
            <a:r>
              <a:rPr sz="2000" spc="11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114" dirty="0">
                <a:latin typeface="Book Antiqua"/>
                <a:cs typeface="Book Antiqua"/>
              </a:rPr>
              <a:t>  </a:t>
            </a:r>
            <a:r>
              <a:rPr sz="2000" spc="-20" dirty="0">
                <a:latin typeface="Book Antiqua"/>
                <a:cs typeface="Book Antiqua"/>
              </a:rPr>
              <a:t>life </a:t>
            </a:r>
            <a:r>
              <a:rPr sz="2000" dirty="0">
                <a:latin typeface="Book Antiqua"/>
                <a:cs typeface="Book Antiqua"/>
              </a:rPr>
              <a:t>membership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continues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same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after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passes.</a:t>
            </a:r>
            <a:endParaRPr sz="2000" dirty="0">
              <a:latin typeface="Book Antiqua"/>
              <a:cs typeface="Book Antiqua"/>
            </a:endParaRPr>
          </a:p>
          <a:p>
            <a:pPr marL="418465" marR="97155" indent="-342900" algn="just">
              <a:lnSpc>
                <a:spcPct val="113999"/>
              </a:lnSpc>
              <a:buFont typeface="Arial"/>
              <a:buChar char="•"/>
              <a:tabLst>
                <a:tab pos="418465" algn="l"/>
              </a:tabLst>
            </a:pP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2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Audit</a:t>
            </a:r>
            <a:r>
              <a:rPr sz="2000" spc="25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2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prepared</a:t>
            </a:r>
            <a:r>
              <a:rPr sz="2000" spc="2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2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2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Paymaster</a:t>
            </a:r>
            <a:r>
              <a:rPr sz="2000" spc="2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2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signed</a:t>
            </a:r>
            <a:r>
              <a:rPr sz="2000" spc="2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2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both</a:t>
            </a:r>
            <a:r>
              <a:rPr sz="2000" spc="27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the </a:t>
            </a:r>
            <a:r>
              <a:rPr sz="2000" dirty="0">
                <a:latin typeface="Book Antiqua"/>
                <a:cs typeface="Book Antiqua"/>
              </a:rPr>
              <a:t>Paymaster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 </a:t>
            </a:r>
            <a:r>
              <a:rPr sz="2000" spc="-10" dirty="0">
                <a:latin typeface="Book Antiqua"/>
                <a:cs typeface="Book Antiqua"/>
              </a:rPr>
              <a:t>Commandant.</a:t>
            </a:r>
            <a:endParaRPr sz="2000" dirty="0">
              <a:latin typeface="Book Antiqua"/>
              <a:cs typeface="Book Antiqua"/>
            </a:endParaRPr>
          </a:p>
          <a:p>
            <a:pPr marL="418465" marR="90170" indent="-342265" algn="just">
              <a:lnSpc>
                <a:spcPct val="113999"/>
              </a:lnSpc>
              <a:spcBef>
                <a:spcPts val="5"/>
              </a:spcBef>
              <a:buFont typeface="Arial"/>
              <a:buChar char="•"/>
              <a:tabLst>
                <a:tab pos="420370" algn="l"/>
              </a:tabLst>
            </a:pP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PLM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distribution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generally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made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May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each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year,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it 	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36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made</a:t>
            </a:r>
            <a:r>
              <a:rPr sz="2000" spc="36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36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Electronic</a:t>
            </a:r>
            <a:r>
              <a:rPr sz="2000" spc="36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Funds</a:t>
            </a:r>
            <a:r>
              <a:rPr sz="2000" spc="36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Transfer.</a:t>
            </a:r>
            <a:r>
              <a:rPr sz="2000" spc="365" dirty="0">
                <a:latin typeface="Book Antiqua"/>
                <a:cs typeface="Book Antiqua"/>
              </a:rPr>
              <a:t>   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36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receive</a:t>
            </a:r>
            <a:r>
              <a:rPr sz="2000" spc="370" dirty="0">
                <a:latin typeface="Book Antiqua"/>
                <a:cs typeface="Book Antiqua"/>
              </a:rPr>
              <a:t>  </a:t>
            </a:r>
            <a:r>
              <a:rPr sz="2000" spc="-10" dirty="0">
                <a:latin typeface="Book Antiqua"/>
                <a:cs typeface="Book Antiqua"/>
              </a:rPr>
              <a:t>their 	</a:t>
            </a:r>
            <a:r>
              <a:rPr sz="2000" dirty="0">
                <a:latin typeface="Book Antiqua"/>
                <a:cs typeface="Book Antiqua"/>
              </a:rPr>
              <a:t>distribution,</a:t>
            </a:r>
            <a:r>
              <a:rPr sz="2000" spc="220" dirty="0">
                <a:latin typeface="Book Antiqua"/>
                <a:cs typeface="Book Antiqua"/>
              </a:rPr>
              <a:t>  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225" dirty="0">
                <a:latin typeface="Book Antiqua"/>
                <a:cs typeface="Book Antiqua"/>
              </a:rPr>
              <a:t>  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220" dirty="0">
                <a:latin typeface="Book Antiqua"/>
                <a:cs typeface="Book Antiqua"/>
              </a:rPr>
              <a:t>   </a:t>
            </a:r>
            <a:r>
              <a:rPr sz="2000" dirty="0">
                <a:latin typeface="Book Antiqua"/>
                <a:cs typeface="Book Antiqua"/>
              </a:rPr>
              <a:t>must</a:t>
            </a:r>
            <a:r>
              <a:rPr sz="2000" spc="220" dirty="0">
                <a:latin typeface="Book Antiqua"/>
                <a:cs typeface="Book Antiqua"/>
              </a:rPr>
              <a:t>   </a:t>
            </a:r>
            <a:r>
              <a:rPr sz="2000" dirty="0">
                <a:latin typeface="Book Antiqua"/>
                <a:cs typeface="Book Antiqua"/>
              </a:rPr>
              <a:t>have</a:t>
            </a:r>
            <a:r>
              <a:rPr sz="2000" spc="225" dirty="0">
                <a:latin typeface="Book Antiqua"/>
                <a:cs typeface="Book Antiqua"/>
              </a:rPr>
              <a:t>   </a:t>
            </a:r>
            <a:r>
              <a:rPr sz="2000" dirty="0">
                <a:latin typeface="Book Antiqua"/>
                <a:cs typeface="Book Antiqua"/>
              </a:rPr>
              <a:t>checking</a:t>
            </a:r>
            <a:r>
              <a:rPr sz="2000" spc="225" dirty="0">
                <a:latin typeface="Book Antiqua"/>
                <a:cs typeface="Book Antiqua"/>
              </a:rPr>
              <a:t>   </a:t>
            </a:r>
            <a:r>
              <a:rPr sz="2000" spc="-10" dirty="0">
                <a:latin typeface="Book Antiqua"/>
                <a:cs typeface="Book Antiqua"/>
              </a:rPr>
              <a:t>account 	</a:t>
            </a:r>
            <a:r>
              <a:rPr sz="2000" dirty="0">
                <a:latin typeface="Book Antiqua"/>
                <a:cs typeface="Book Antiqua"/>
              </a:rPr>
              <a:t>information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file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with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National</a:t>
            </a:r>
            <a:r>
              <a:rPr sz="2000" spc="-25" dirty="0">
                <a:latin typeface="Book Antiqua"/>
                <a:cs typeface="Book Antiqua"/>
              </a:rPr>
              <a:t> HQ.</a:t>
            </a:r>
            <a:endParaRPr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935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PLM</a:t>
            </a:r>
            <a:r>
              <a:rPr sz="4000" spc="-195" dirty="0"/>
              <a:t> </a:t>
            </a:r>
            <a:r>
              <a:rPr sz="4000" spc="-10" dirty="0"/>
              <a:t>AUDITS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57" y="2266641"/>
            <a:ext cx="8915975" cy="31597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3866" y="1371940"/>
            <a:ext cx="7198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Book Antiqua"/>
                <a:cs typeface="Book Antiqua"/>
              </a:rPr>
              <a:t>NATIONAL</a:t>
            </a:r>
            <a:r>
              <a:rPr sz="2400" b="1" spc="-35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SUPPLIED</a:t>
            </a:r>
            <a:r>
              <a:rPr sz="2400" b="1" spc="-25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AUDIT</a:t>
            </a:r>
            <a:r>
              <a:rPr sz="2400" b="1" spc="-25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ROSTER -</a:t>
            </a:r>
            <a:r>
              <a:rPr sz="2400" b="1" spc="-10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PAGE</a:t>
            </a:r>
            <a:r>
              <a:rPr sz="2400" b="1" spc="-30" dirty="0">
                <a:latin typeface="Book Antiqua"/>
                <a:cs typeface="Book Antiqua"/>
              </a:rPr>
              <a:t> </a:t>
            </a:r>
            <a:r>
              <a:rPr sz="2400" b="1" spc="-50" dirty="0">
                <a:latin typeface="Book Antiqua"/>
                <a:cs typeface="Book Antiqua"/>
              </a:rPr>
              <a:t>1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935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PLM</a:t>
            </a:r>
            <a:r>
              <a:rPr sz="4000" spc="-195" dirty="0"/>
              <a:t> </a:t>
            </a:r>
            <a:r>
              <a:rPr sz="4000" spc="-10" dirty="0"/>
              <a:t>AUDITS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77503" y="1383284"/>
            <a:ext cx="7910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Book Antiqua"/>
                <a:cs typeface="Book Antiqua"/>
              </a:rPr>
              <a:t>NATIONAL</a:t>
            </a:r>
            <a:r>
              <a:rPr sz="2400" b="1" spc="-50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SUPPLIED</a:t>
            </a:r>
            <a:r>
              <a:rPr sz="2400" b="1" spc="-25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AUDIT</a:t>
            </a:r>
            <a:r>
              <a:rPr sz="2400" b="1" spc="-25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ROSTER –</a:t>
            </a:r>
            <a:r>
              <a:rPr sz="2400" b="1" spc="-5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LAST</a:t>
            </a:r>
            <a:r>
              <a:rPr sz="2400" b="1" spc="-25" dirty="0">
                <a:latin typeface="Book Antiqua"/>
                <a:cs typeface="Book Antiqua"/>
              </a:rPr>
              <a:t> </a:t>
            </a:r>
            <a:r>
              <a:rPr sz="2400" b="1" spc="-20" dirty="0">
                <a:latin typeface="Book Antiqua"/>
                <a:cs typeface="Book Antiqua"/>
              </a:rPr>
              <a:t>PAGE</a:t>
            </a:r>
            <a:endParaRPr sz="24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87595"/>
            <a:ext cx="9110747" cy="462080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716373"/>
            <a:ext cx="7910195" cy="474662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75"/>
              </a:spcBef>
            </a:pPr>
            <a:r>
              <a:rPr sz="2400" b="1" dirty="0">
                <a:latin typeface="Book Antiqua"/>
                <a:cs typeface="Book Antiqua"/>
              </a:rPr>
              <a:t>BASIC</a:t>
            </a:r>
            <a:r>
              <a:rPr sz="2400" b="1" spc="-20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INFORMATION</a:t>
            </a:r>
            <a:r>
              <a:rPr sz="2400" b="1" spc="-10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EVERYONE</a:t>
            </a:r>
            <a:r>
              <a:rPr sz="2400" b="1" spc="-20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Book Antiqua"/>
                <a:cs typeface="Book Antiqua"/>
              </a:rPr>
              <a:t>SHOULD</a:t>
            </a:r>
            <a:r>
              <a:rPr sz="2400" b="1" spc="-25" dirty="0">
                <a:latin typeface="Book Antiqua"/>
                <a:cs typeface="Book Antiqua"/>
              </a:rPr>
              <a:t> </a:t>
            </a:r>
            <a:r>
              <a:rPr sz="2400" b="1" spc="-20" dirty="0">
                <a:latin typeface="Book Antiqua"/>
                <a:cs typeface="Book Antiqua"/>
              </a:rPr>
              <a:t>KNOW</a:t>
            </a:r>
            <a:endParaRPr sz="2400">
              <a:latin typeface="Book Antiqua"/>
              <a:cs typeface="Book Antiqua"/>
            </a:endParaRPr>
          </a:p>
          <a:p>
            <a:pPr marL="354330" marR="6985" indent="-342265">
              <a:lnSpc>
                <a:spcPct val="113999"/>
              </a:lnSpc>
              <a:spcBef>
                <a:spcPts val="484"/>
              </a:spcBef>
              <a:buFont typeface="Arial"/>
              <a:buChar char="•"/>
              <a:tabLst>
                <a:tab pos="354330" algn="l"/>
              </a:tabLst>
            </a:pPr>
            <a:r>
              <a:rPr sz="2000" dirty="0">
                <a:latin typeface="Book Antiqua"/>
                <a:cs typeface="Book Antiqua"/>
              </a:rPr>
              <a:t>Detachments</a:t>
            </a:r>
            <a:r>
              <a:rPr sz="2000" spc="409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409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501c(4)</a:t>
            </a:r>
            <a:r>
              <a:rPr sz="2000" spc="4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tax</a:t>
            </a:r>
            <a:r>
              <a:rPr sz="2000" spc="4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Exempt</a:t>
            </a:r>
            <a:r>
              <a:rPr sz="2000" spc="4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Organizations</a:t>
            </a:r>
            <a:r>
              <a:rPr sz="2000" spc="4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(E-</a:t>
            </a:r>
            <a:r>
              <a:rPr sz="2000" dirty="0">
                <a:latin typeface="Book Antiqua"/>
                <a:cs typeface="Book Antiqua"/>
              </a:rPr>
              <a:t>O)</a:t>
            </a:r>
            <a:r>
              <a:rPr sz="2000" spc="4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under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MCL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IRS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Group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Exemption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0955.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N-BLs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permit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exceptions.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All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Exempt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Organizations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MUST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file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annual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IRS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990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return.</a:t>
            </a:r>
            <a:endParaRPr sz="2000">
              <a:latin typeface="Book Antiqua"/>
              <a:cs typeface="Book Antiqua"/>
            </a:endParaRPr>
          </a:p>
          <a:p>
            <a:pPr marL="353695" marR="6350" indent="-341630">
              <a:lnSpc>
                <a:spcPct val="113999"/>
              </a:lnSpc>
              <a:buChar char="•"/>
              <a:tabLst>
                <a:tab pos="353695" algn="l"/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latin typeface="Book Antiqua"/>
                <a:cs typeface="Book Antiqua"/>
              </a:rPr>
              <a:t>Any</a:t>
            </a:r>
            <a:r>
              <a:rPr sz="2000" spc="1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E-O</a:t>
            </a:r>
            <a:r>
              <a:rPr sz="2000" spc="1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that</a:t>
            </a:r>
            <a:r>
              <a:rPr sz="2000" spc="1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fails</a:t>
            </a:r>
            <a:r>
              <a:rPr sz="2000" spc="1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1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file</a:t>
            </a:r>
            <a:r>
              <a:rPr sz="2000" spc="1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1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990</a:t>
            </a:r>
            <a:r>
              <a:rPr sz="2000" spc="1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1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three</a:t>
            </a:r>
            <a:r>
              <a:rPr sz="2000" spc="1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(3)</a:t>
            </a:r>
            <a:r>
              <a:rPr sz="2000" spc="1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consecutive</a:t>
            </a:r>
            <a:r>
              <a:rPr sz="2000" spc="1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years</a:t>
            </a:r>
            <a:r>
              <a:rPr sz="2000" spc="150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will </a:t>
            </a:r>
            <a:r>
              <a:rPr sz="2000" dirty="0">
                <a:latin typeface="Book Antiqua"/>
                <a:cs typeface="Book Antiqua"/>
              </a:rPr>
              <a:t>AUTOMATICALLY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have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its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tax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E-O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status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Revoked.</a:t>
            </a:r>
            <a:endParaRPr sz="2000">
              <a:latin typeface="Book Antiqua"/>
              <a:cs typeface="Book Antiqua"/>
            </a:endParaRPr>
          </a:p>
          <a:p>
            <a:pPr marL="354330" marR="5715" indent="-342265" algn="just">
              <a:lnSpc>
                <a:spcPct val="113999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Book Antiqua"/>
                <a:cs typeface="Book Antiqua"/>
              </a:rPr>
              <a:t>If</a:t>
            </a:r>
            <a:r>
              <a:rPr sz="2000" spc="7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7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7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has</a:t>
            </a:r>
            <a:r>
              <a:rPr sz="2000" spc="7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its</a:t>
            </a:r>
            <a:r>
              <a:rPr sz="2000" spc="7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E-O</a:t>
            </a:r>
            <a:r>
              <a:rPr sz="2000" spc="7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status</a:t>
            </a:r>
            <a:r>
              <a:rPr sz="2000" spc="7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revoked</a:t>
            </a:r>
            <a:r>
              <a:rPr sz="2000" spc="6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7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continues</a:t>
            </a:r>
            <a:r>
              <a:rPr sz="2000" spc="75" dirty="0">
                <a:latin typeface="Book Antiqua"/>
                <a:cs typeface="Book Antiqua"/>
              </a:rPr>
              <a:t>  </a:t>
            </a:r>
            <a:r>
              <a:rPr sz="2000" spc="-25" dirty="0">
                <a:latin typeface="Book Antiqua"/>
                <a:cs typeface="Book Antiqua"/>
              </a:rPr>
              <a:t>to 	</a:t>
            </a:r>
            <a:r>
              <a:rPr sz="2000" dirty="0">
                <a:latin typeface="Book Antiqua"/>
                <a:cs typeface="Book Antiqua"/>
              </a:rPr>
              <a:t>operate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raise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funds,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any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monies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raised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-10" dirty="0">
                <a:latin typeface="Book Antiqua"/>
                <a:cs typeface="Book Antiqua"/>
              </a:rPr>
              <a:t> TAXABLE.</a:t>
            </a:r>
            <a:endParaRPr sz="2000">
              <a:latin typeface="Book Antiqua"/>
              <a:cs typeface="Book Antiqua"/>
            </a:endParaRPr>
          </a:p>
          <a:p>
            <a:pPr marL="354965" marR="5080" indent="-342900" algn="just">
              <a:lnSpc>
                <a:spcPct val="113999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that</a:t>
            </a:r>
            <a:r>
              <a:rPr sz="2000" spc="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becomes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Revoked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may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lose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its</a:t>
            </a:r>
            <a:r>
              <a:rPr sz="2000" spc="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Charter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–</a:t>
            </a:r>
            <a:r>
              <a:rPr sz="2000" spc="5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either </a:t>
            </a:r>
            <a:r>
              <a:rPr sz="2000" dirty="0">
                <a:latin typeface="Book Antiqua"/>
                <a:cs typeface="Book Antiqua"/>
              </a:rPr>
              <a:t>temporarily</a:t>
            </a:r>
            <a:r>
              <a:rPr sz="2000" spc="10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114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permanently</a:t>
            </a:r>
            <a:r>
              <a:rPr sz="2000" spc="12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–</a:t>
            </a:r>
            <a:r>
              <a:rPr sz="2000" spc="10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114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will</a:t>
            </a:r>
            <a:r>
              <a:rPr sz="2000" spc="114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be</a:t>
            </a:r>
            <a:r>
              <a:rPr sz="2000" spc="114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forced</a:t>
            </a:r>
            <a:r>
              <a:rPr sz="2000" spc="114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114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stop</a:t>
            </a:r>
            <a:r>
              <a:rPr sz="2000" spc="105" dirty="0">
                <a:latin typeface="Book Antiqua"/>
                <a:cs typeface="Book Antiqua"/>
              </a:rPr>
              <a:t>  </a:t>
            </a:r>
            <a:r>
              <a:rPr sz="2000" spc="-25" dirty="0">
                <a:latin typeface="Book Antiqua"/>
                <a:cs typeface="Book Antiqua"/>
              </a:rPr>
              <a:t>all </a:t>
            </a:r>
            <a:r>
              <a:rPr sz="2000" dirty="0">
                <a:latin typeface="Book Antiqua"/>
                <a:cs typeface="Book Antiqua"/>
              </a:rPr>
              <a:t>activities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under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guise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Marine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Corps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League.</a:t>
            </a:r>
            <a:endParaRPr sz="2000">
              <a:latin typeface="Book Antiqua"/>
              <a:cs typeface="Book Antiqua"/>
            </a:endParaRPr>
          </a:p>
          <a:p>
            <a:pPr marL="354330" marR="7620" indent="-342265" algn="just">
              <a:lnSpc>
                <a:spcPct val="113999"/>
              </a:lnSpc>
              <a:spcBef>
                <a:spcPts val="5"/>
              </a:spcBef>
              <a:buFont typeface="Arial"/>
              <a:buChar char="•"/>
              <a:tabLst>
                <a:tab pos="354330" algn="l"/>
              </a:tabLst>
            </a:pPr>
            <a:r>
              <a:rPr sz="2000" dirty="0">
                <a:latin typeface="Book Antiqua"/>
                <a:cs typeface="Book Antiqua"/>
              </a:rPr>
              <a:t>Departments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229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responsible</a:t>
            </a:r>
            <a:r>
              <a:rPr sz="2000" spc="2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2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monitoring</a:t>
            </a:r>
            <a:r>
              <a:rPr sz="2000" spc="2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2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exempt</a:t>
            </a:r>
            <a:r>
              <a:rPr sz="2000" spc="2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status</a:t>
            </a:r>
            <a:r>
              <a:rPr sz="2000" spc="24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of </a:t>
            </a:r>
            <a:r>
              <a:rPr sz="2000" dirty="0">
                <a:latin typeface="Book Antiqua"/>
                <a:cs typeface="Book Antiqua"/>
              </a:rPr>
              <a:t>their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take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corrective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action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appropriate.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986" y="473455"/>
            <a:ext cx="6258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MARINE</a:t>
            </a:r>
            <a:r>
              <a:rPr sz="4000" spc="-140" dirty="0"/>
              <a:t> </a:t>
            </a:r>
            <a:r>
              <a:rPr sz="4000" dirty="0"/>
              <a:t>CORPS</a:t>
            </a:r>
            <a:r>
              <a:rPr sz="4000" spc="-155" dirty="0"/>
              <a:t> </a:t>
            </a:r>
            <a:r>
              <a:rPr sz="4000" spc="-10" dirty="0"/>
              <a:t>LEAGUE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959950"/>
            <a:ext cx="7910195" cy="55525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008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POSITION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DESCRIPTION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DETACHMENT</a:t>
            </a:r>
            <a:r>
              <a:rPr sz="2800" b="1" spc="-9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PAYMASTER</a:t>
            </a:r>
            <a:endParaRPr sz="28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Principal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Duties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and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Responsibilities</a:t>
            </a:r>
            <a:endParaRPr sz="2400" dirty="0">
              <a:latin typeface="Book Antiqua"/>
              <a:cs typeface="Book Antiqua"/>
            </a:endParaRPr>
          </a:p>
          <a:p>
            <a:pPr marL="354965" marR="5715" indent="-342900">
              <a:lnSpc>
                <a:spcPct val="113999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  <a:tab pos="1463040" algn="l"/>
                <a:tab pos="1870075" algn="l"/>
                <a:tab pos="2818130" algn="l"/>
                <a:tab pos="3458210" algn="l"/>
                <a:tab pos="3811904" algn="l"/>
                <a:tab pos="4296410" algn="l"/>
                <a:tab pos="5793105" algn="l"/>
                <a:tab pos="6353810" algn="l"/>
                <a:tab pos="7015480" algn="l"/>
                <a:tab pos="7423784" algn="l"/>
              </a:tabLst>
            </a:pPr>
            <a:r>
              <a:rPr sz="2000" spc="-10" dirty="0">
                <a:latin typeface="Book Antiqua"/>
                <a:cs typeface="Book Antiqua"/>
              </a:rPr>
              <a:t>Receives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25" dirty="0">
                <a:latin typeface="Book Antiqua"/>
                <a:cs typeface="Book Antiqua"/>
              </a:rPr>
              <a:t>all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10" dirty="0">
                <a:latin typeface="Book Antiqua"/>
                <a:cs typeface="Book Antiqua"/>
              </a:rPr>
              <a:t>monies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20" dirty="0">
                <a:latin typeface="Book Antiqua"/>
                <a:cs typeface="Book Antiqua"/>
              </a:rPr>
              <a:t>paid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25" dirty="0">
                <a:latin typeface="Book Antiqua"/>
                <a:cs typeface="Book Antiqua"/>
              </a:rPr>
              <a:t>to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25" dirty="0">
                <a:latin typeface="Book Antiqua"/>
                <a:cs typeface="Book Antiqua"/>
              </a:rPr>
              <a:t>the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10" dirty="0">
                <a:latin typeface="Book Antiqua"/>
                <a:cs typeface="Book Antiqua"/>
              </a:rPr>
              <a:t>Detachment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25" dirty="0">
                <a:latin typeface="Book Antiqua"/>
                <a:cs typeface="Book Antiqua"/>
              </a:rPr>
              <a:t>and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20" dirty="0">
                <a:latin typeface="Book Antiqua"/>
                <a:cs typeface="Book Antiqua"/>
              </a:rPr>
              <a:t>pays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25" dirty="0">
                <a:latin typeface="Book Antiqua"/>
                <a:cs typeface="Book Antiqua"/>
              </a:rPr>
              <a:t>all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10" dirty="0">
                <a:latin typeface="Book Antiqua"/>
                <a:cs typeface="Book Antiqua"/>
              </a:rPr>
              <a:t>bills </a:t>
            </a:r>
            <a:r>
              <a:rPr sz="2000" dirty="0">
                <a:latin typeface="Book Antiqua"/>
                <a:cs typeface="Book Antiqua"/>
              </a:rPr>
              <a:t>and/or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issues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checks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all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contributions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paid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Detachment.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Prepares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submits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all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membership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Transmittals.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Prepares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submits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annual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PLM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Audit.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Prepares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submits the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annual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IRS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990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filing.</a:t>
            </a:r>
            <a:endParaRPr lang="en-US" sz="2000" spc="-1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000" spc="-10" dirty="0">
                <a:latin typeface="Book Antiqua"/>
                <a:cs typeface="Book Antiqua"/>
              </a:rPr>
              <a:t>Prepares and Submits SOS filing. A copy is to be sent to the Department Paymaster.</a:t>
            </a:r>
            <a:endParaRPr sz="2000" dirty="0">
              <a:latin typeface="Book Antiqua"/>
              <a:cs typeface="Book Antiqua"/>
            </a:endParaRPr>
          </a:p>
          <a:p>
            <a:pPr marL="354965" marR="5080" indent="-342900" algn="just">
              <a:lnSpc>
                <a:spcPct val="113999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Prepares</a:t>
            </a:r>
            <a:r>
              <a:rPr sz="2000" spc="4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4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maintains</a:t>
            </a:r>
            <a:r>
              <a:rPr sz="2000" spc="48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all</a:t>
            </a:r>
            <a:r>
              <a:rPr sz="2000" spc="4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financial</a:t>
            </a:r>
            <a:r>
              <a:rPr sz="2000" spc="4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records</a:t>
            </a:r>
            <a:r>
              <a:rPr sz="2000" spc="4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4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issues</a:t>
            </a:r>
            <a:r>
              <a:rPr sz="2000" spc="484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reports </a:t>
            </a:r>
            <a:r>
              <a:rPr sz="2000" dirty="0">
                <a:latin typeface="Book Antiqua"/>
                <a:cs typeface="Book Antiqua"/>
              </a:rPr>
              <a:t>based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Detachment’s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financial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records.</a:t>
            </a:r>
            <a:endParaRPr sz="2000" dirty="0">
              <a:latin typeface="Book Antiqua"/>
              <a:cs typeface="Book Antiqua"/>
            </a:endParaRPr>
          </a:p>
          <a:p>
            <a:pPr marL="354330" marR="5080" indent="-342265" algn="just">
              <a:lnSpc>
                <a:spcPct val="113999"/>
              </a:lnSpc>
              <a:buFont typeface="Arial"/>
              <a:buChar char="•"/>
              <a:tabLst>
                <a:tab pos="354330" algn="l"/>
              </a:tabLst>
            </a:pPr>
            <a:r>
              <a:rPr sz="2000" dirty="0">
                <a:latin typeface="Book Antiqua"/>
                <a:cs typeface="Book Antiqua"/>
              </a:rPr>
              <a:t>(New)</a:t>
            </a:r>
            <a:r>
              <a:rPr sz="2000" spc="1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Maintains</a:t>
            </a:r>
            <a:r>
              <a:rPr lang="en-US" sz="2000" spc="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membership</a:t>
            </a:r>
            <a:r>
              <a:rPr lang="en-US" sz="2000" spc="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records</a:t>
            </a:r>
            <a:r>
              <a:rPr lang="en-US" sz="2000" spc="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lang="en-US" sz="2000" spc="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3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Portal</a:t>
            </a:r>
            <a:r>
              <a:rPr lang="en-US" sz="2000" spc="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lang="en-US" sz="2000" spc="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lang="en-US" sz="2000" spc="3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the </a:t>
            </a:r>
            <a:r>
              <a:rPr sz="2000" dirty="0">
                <a:latin typeface="Book Antiqua"/>
                <a:cs typeface="Book Antiqua"/>
              </a:rPr>
              <a:t>Detachment’s</a:t>
            </a:r>
            <a:r>
              <a:rPr sz="2000" spc="1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POC</a:t>
            </a:r>
            <a:r>
              <a:rPr sz="2000" spc="19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(point-of-</a:t>
            </a:r>
            <a:r>
              <a:rPr sz="2000" dirty="0">
                <a:latin typeface="Book Antiqua"/>
                <a:cs typeface="Book Antiqua"/>
              </a:rPr>
              <a:t>contact)</a:t>
            </a:r>
            <a:r>
              <a:rPr sz="2000" spc="2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1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National</a:t>
            </a:r>
            <a:r>
              <a:rPr sz="2000" spc="1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19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maintenance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Roster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data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membership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database.</a:t>
            </a:r>
            <a:endParaRPr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72159" y="1713968"/>
            <a:ext cx="7911465" cy="384297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dirty="0"/>
              <a:t>990</a:t>
            </a:r>
            <a:r>
              <a:rPr spc="-45" dirty="0"/>
              <a:t> </a:t>
            </a:r>
            <a:r>
              <a:rPr spc="-10" dirty="0"/>
              <a:t>BASICS</a:t>
            </a:r>
          </a:p>
          <a:p>
            <a:pPr marL="12700" algn="just">
              <a:lnSpc>
                <a:spcPct val="100000"/>
              </a:lnSpc>
              <a:spcBef>
                <a:spcPts val="845"/>
              </a:spcBef>
            </a:pPr>
            <a:r>
              <a:rPr sz="2400" b="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Due </a:t>
            </a:r>
            <a:r>
              <a:rPr sz="2400" b="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Dates</a:t>
            </a:r>
            <a:endParaRPr sz="2400" dirty="0">
              <a:latin typeface="Book Antiqua"/>
              <a:cs typeface="Book Antiqua"/>
            </a:endParaRPr>
          </a:p>
          <a:p>
            <a:pPr marL="352425" marR="7620" indent="-340360" algn="just">
              <a:lnSpc>
                <a:spcPct val="113999"/>
              </a:lnSpc>
              <a:spcBef>
                <a:spcPts val="60"/>
              </a:spcBef>
              <a:buFont typeface="Arial"/>
              <a:buChar char="•"/>
              <a:tabLst>
                <a:tab pos="352425" algn="l"/>
                <a:tab pos="354330" algn="l"/>
              </a:tabLst>
            </a:pPr>
            <a:r>
              <a:rPr sz="2000" b="0" dirty="0">
                <a:latin typeface="Times New Roman"/>
                <a:cs typeface="Times New Roman"/>
              </a:rPr>
              <a:t>	</a:t>
            </a:r>
            <a:r>
              <a:rPr sz="2000" b="0" dirty="0">
                <a:latin typeface="Book Antiqua"/>
                <a:cs typeface="Book Antiqua"/>
              </a:rPr>
              <a:t>Date</a:t>
            </a:r>
            <a:r>
              <a:rPr sz="2000" b="0" spc="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depends</a:t>
            </a:r>
            <a:r>
              <a:rPr sz="2000" b="0" spc="4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on</a:t>
            </a:r>
            <a:r>
              <a:rPr sz="2000" b="0" spc="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4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end</a:t>
            </a:r>
            <a:r>
              <a:rPr sz="2000" b="0" spc="4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of</a:t>
            </a:r>
            <a:r>
              <a:rPr sz="2000" b="0" spc="4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fiscal</a:t>
            </a:r>
            <a:r>
              <a:rPr sz="2000" b="0" spc="5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year.</a:t>
            </a:r>
            <a:r>
              <a:rPr sz="2000" b="0" spc="40" dirty="0">
                <a:latin typeface="Book Antiqua"/>
                <a:cs typeface="Book Antiqua"/>
              </a:rPr>
              <a:t>  </a:t>
            </a:r>
            <a:r>
              <a:rPr lang="en-US" sz="2000" b="0" dirty="0">
                <a:latin typeface="Book Antiqua"/>
                <a:cs typeface="Book Antiqua"/>
              </a:rPr>
              <a:t>All</a:t>
            </a:r>
            <a:r>
              <a:rPr sz="2000" b="0" spc="4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Detachments</a:t>
            </a:r>
            <a:r>
              <a:rPr sz="2000" b="0" spc="40" dirty="0">
                <a:latin typeface="Book Antiqua"/>
                <a:cs typeface="Book Antiqua"/>
              </a:rPr>
              <a:t> </a:t>
            </a:r>
            <a:r>
              <a:rPr lang="en-US" sz="2000" b="0" spc="40" dirty="0">
                <a:latin typeface="Book Antiqua"/>
                <a:cs typeface="Book Antiqua"/>
              </a:rPr>
              <a:t>must </a:t>
            </a:r>
            <a:r>
              <a:rPr sz="2000" b="0" spc="-25" dirty="0">
                <a:latin typeface="Book Antiqua"/>
                <a:cs typeface="Book Antiqua"/>
              </a:rPr>
              <a:t>use </a:t>
            </a:r>
            <a:r>
              <a:rPr sz="2000" b="0" dirty="0">
                <a:latin typeface="Book Antiqua"/>
                <a:cs typeface="Book Antiqua"/>
              </a:rPr>
              <a:t>a</a:t>
            </a:r>
            <a:r>
              <a:rPr sz="2000" b="0" spc="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1</a:t>
            </a:r>
            <a:r>
              <a:rPr sz="2000" b="0" spc="30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July-</a:t>
            </a:r>
            <a:r>
              <a:rPr sz="2000" b="0" dirty="0">
                <a:latin typeface="Book Antiqua"/>
                <a:cs typeface="Book Antiqua"/>
              </a:rPr>
              <a:t>30</a:t>
            </a:r>
            <a:r>
              <a:rPr sz="2000" b="0" spc="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June</a:t>
            </a:r>
            <a:r>
              <a:rPr sz="2000" b="0" spc="4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fiscal</a:t>
            </a:r>
            <a:r>
              <a:rPr sz="2000" b="0" spc="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year.</a:t>
            </a:r>
            <a:r>
              <a:rPr sz="2000" b="0" spc="35" dirty="0">
                <a:latin typeface="Book Antiqua"/>
                <a:cs typeface="Book Antiqua"/>
              </a:rPr>
              <a:t> 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990</a:t>
            </a:r>
            <a:r>
              <a:rPr sz="2000" b="0" spc="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return</a:t>
            </a:r>
            <a:r>
              <a:rPr sz="2000" b="0" spc="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is</a:t>
            </a:r>
            <a:r>
              <a:rPr sz="2000" b="0" spc="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due</a:t>
            </a:r>
            <a:r>
              <a:rPr sz="2000" b="0" spc="4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4</a:t>
            </a:r>
            <a:r>
              <a:rPr sz="2000" b="0" spc="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½</a:t>
            </a:r>
            <a:r>
              <a:rPr sz="2000" b="0" spc="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months</a:t>
            </a:r>
            <a:r>
              <a:rPr sz="2000" b="0" spc="35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after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close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of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fiscal</a:t>
            </a:r>
            <a:r>
              <a:rPr sz="2000" b="0" spc="-20" dirty="0">
                <a:latin typeface="Book Antiqua"/>
                <a:cs typeface="Book Antiqua"/>
              </a:rPr>
              <a:t> year:</a:t>
            </a:r>
            <a:endParaRPr sz="2000" dirty="0">
              <a:latin typeface="Book Antiqua"/>
              <a:cs typeface="Book Antiqua"/>
            </a:endParaRPr>
          </a:p>
          <a:p>
            <a:pPr marL="354965" marR="5080" indent="-342900" algn="just">
              <a:lnSpc>
                <a:spcPct val="113999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1</a:t>
            </a:r>
            <a:r>
              <a:rPr sz="2000" b="0" spc="2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July</a:t>
            </a:r>
            <a:r>
              <a:rPr sz="2000" b="0" spc="28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to</a:t>
            </a:r>
            <a:r>
              <a:rPr sz="2000" b="0" spc="27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30</a:t>
            </a:r>
            <a:r>
              <a:rPr sz="2000" b="0" spc="28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June</a:t>
            </a:r>
            <a:r>
              <a:rPr sz="2000" b="0" spc="2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FY</a:t>
            </a:r>
            <a:r>
              <a:rPr sz="2000" b="0" spc="28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–</a:t>
            </a:r>
            <a:r>
              <a:rPr sz="2000" b="0" spc="26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990</a:t>
            </a:r>
            <a:r>
              <a:rPr sz="2000" b="0" spc="28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is</a:t>
            </a:r>
            <a:r>
              <a:rPr sz="2000" b="0" spc="29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due</a:t>
            </a:r>
            <a:r>
              <a:rPr sz="2000" b="0" spc="2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15</a:t>
            </a:r>
            <a:r>
              <a:rPr sz="2000" b="0" spc="28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November</a:t>
            </a:r>
            <a:r>
              <a:rPr sz="2000" b="0" spc="28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and</a:t>
            </a:r>
            <a:r>
              <a:rPr sz="2000" b="0" spc="27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can</a:t>
            </a:r>
            <a:r>
              <a:rPr sz="2000" b="0" spc="28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be</a:t>
            </a:r>
            <a:r>
              <a:rPr sz="2000" b="0" spc="270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filed </a:t>
            </a:r>
            <a:r>
              <a:rPr sz="2000" b="0" dirty="0">
                <a:latin typeface="Book Antiqua"/>
                <a:cs typeface="Book Antiqua"/>
              </a:rPr>
              <a:t>starting</a:t>
            </a:r>
            <a:r>
              <a:rPr sz="2000" b="0" spc="-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on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July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1,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 day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after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fiscal</a:t>
            </a:r>
            <a:r>
              <a:rPr sz="2000" b="0" spc="-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year</a:t>
            </a:r>
            <a:r>
              <a:rPr sz="2000" b="0" spc="-10" dirty="0">
                <a:latin typeface="Book Antiqua"/>
                <a:cs typeface="Book Antiqua"/>
              </a:rPr>
              <a:t> ends.</a:t>
            </a:r>
            <a:endParaRPr sz="2000" dirty="0">
              <a:latin typeface="Book Antiqua"/>
              <a:cs typeface="Book Antiqua"/>
            </a:endParaRPr>
          </a:p>
          <a:p>
            <a:pPr marL="352425" marR="5080" indent="-340360" algn="just">
              <a:lnSpc>
                <a:spcPct val="113999"/>
              </a:lnSpc>
              <a:buFont typeface="Arial"/>
              <a:buChar char="•"/>
              <a:tabLst>
                <a:tab pos="352425" algn="l"/>
                <a:tab pos="354330" algn="l"/>
              </a:tabLst>
            </a:pPr>
            <a:r>
              <a:rPr sz="2000" b="0" dirty="0">
                <a:latin typeface="Times New Roman"/>
                <a:cs typeface="Times New Roman"/>
              </a:rPr>
              <a:t>	</a:t>
            </a:r>
            <a:r>
              <a:rPr sz="2000" b="0" dirty="0">
                <a:latin typeface="Book Antiqua"/>
                <a:cs typeface="Book Antiqua"/>
              </a:rPr>
              <a:t>Late</a:t>
            </a:r>
            <a:r>
              <a:rPr sz="2000" b="0" spc="24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returns</a:t>
            </a:r>
            <a:r>
              <a:rPr sz="2000" b="0" spc="2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can</a:t>
            </a:r>
            <a:r>
              <a:rPr sz="2000" b="0" spc="24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still</a:t>
            </a:r>
            <a:r>
              <a:rPr sz="2000" b="0" spc="254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be</a:t>
            </a:r>
            <a:r>
              <a:rPr sz="2000" b="0" spc="254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filed</a:t>
            </a:r>
            <a:r>
              <a:rPr sz="2000" b="0" spc="254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–</a:t>
            </a:r>
            <a:r>
              <a:rPr sz="2000" b="0" spc="229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there</a:t>
            </a:r>
            <a:r>
              <a:rPr sz="2000" b="0" spc="254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is</a:t>
            </a:r>
            <a:r>
              <a:rPr sz="2000" b="0" spc="26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no</a:t>
            </a:r>
            <a:r>
              <a:rPr sz="2000" b="0" spc="25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penalty</a:t>
            </a:r>
            <a:r>
              <a:rPr sz="2000" b="0" spc="24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for</a:t>
            </a:r>
            <a:r>
              <a:rPr sz="2000" b="0" spc="24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filing</a:t>
            </a:r>
            <a:r>
              <a:rPr sz="2000" b="0" spc="260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late, </a:t>
            </a:r>
            <a:r>
              <a:rPr sz="2000" b="0" dirty="0">
                <a:latin typeface="Book Antiqua"/>
                <a:cs typeface="Book Antiqua"/>
              </a:rPr>
              <a:t>only</a:t>
            </a:r>
            <a:r>
              <a:rPr sz="2000" b="0" spc="9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for</a:t>
            </a:r>
            <a:r>
              <a:rPr sz="2000" b="0" spc="10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not</a:t>
            </a:r>
            <a:r>
              <a:rPr sz="2000" b="0" spc="8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filing</a:t>
            </a:r>
            <a:r>
              <a:rPr sz="2000" b="0" spc="10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at</a:t>
            </a:r>
            <a:r>
              <a:rPr sz="2000" b="0" spc="8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all.</a:t>
            </a:r>
            <a:r>
              <a:rPr sz="2000" b="0" spc="100" dirty="0">
                <a:latin typeface="Book Antiqua"/>
                <a:cs typeface="Book Antiqua"/>
              </a:rPr>
              <a:t>  </a:t>
            </a:r>
            <a:r>
              <a:rPr sz="2000" b="0" dirty="0">
                <a:latin typeface="Book Antiqua"/>
                <a:cs typeface="Book Antiqua"/>
              </a:rPr>
              <a:t>If</a:t>
            </a:r>
            <a:r>
              <a:rPr sz="2000" b="0" spc="10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10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filing</a:t>
            </a:r>
            <a:r>
              <a:rPr sz="2000" b="0" spc="9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is</a:t>
            </a:r>
            <a:r>
              <a:rPr sz="2000" b="0" spc="9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missed</a:t>
            </a:r>
            <a:r>
              <a:rPr sz="2000" b="0" spc="10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when</a:t>
            </a:r>
            <a:r>
              <a:rPr sz="2000" b="0" spc="9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due,</a:t>
            </a:r>
            <a:r>
              <a:rPr sz="2000" b="0" spc="9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file</a:t>
            </a:r>
            <a:r>
              <a:rPr sz="2000" b="0" spc="10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it</a:t>
            </a:r>
            <a:r>
              <a:rPr sz="2000" b="0" spc="90" dirty="0">
                <a:latin typeface="Book Antiqua"/>
                <a:cs typeface="Book Antiqua"/>
              </a:rPr>
              <a:t> </a:t>
            </a:r>
            <a:r>
              <a:rPr sz="2000" b="0" spc="-25" dirty="0">
                <a:latin typeface="Book Antiqua"/>
                <a:cs typeface="Book Antiqua"/>
              </a:rPr>
              <a:t>as </a:t>
            </a:r>
            <a:r>
              <a:rPr sz="2000" b="0" dirty="0">
                <a:latin typeface="Book Antiqua"/>
                <a:cs typeface="Book Antiqua"/>
              </a:rPr>
              <a:t>soon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as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it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can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be</a:t>
            </a:r>
            <a:r>
              <a:rPr sz="2000" b="0" spc="10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done.</a:t>
            </a:r>
            <a:endParaRPr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713968"/>
            <a:ext cx="7912100" cy="453263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800" b="1" dirty="0">
                <a:latin typeface="Book Antiqua"/>
                <a:cs typeface="Book Antiqua"/>
              </a:rPr>
              <a:t>990</a:t>
            </a:r>
            <a:r>
              <a:rPr sz="2800" b="1" spc="-4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BASICS</a:t>
            </a:r>
            <a:endParaRPr sz="28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Types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of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Returns</a:t>
            </a:r>
            <a:endParaRPr sz="24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There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4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types of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990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returns:</a:t>
            </a:r>
            <a:endParaRPr sz="2000" dirty="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Form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990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(paper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return)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analogous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IRS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Form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1040</a:t>
            </a:r>
            <a:endParaRPr sz="2000" dirty="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Form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990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EZ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(paper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return)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analogous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IRS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Form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1040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EZ</a:t>
            </a:r>
            <a:endParaRPr sz="2000" dirty="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Form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990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PF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(paper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return)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applies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only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private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foundations</a:t>
            </a:r>
            <a:endParaRPr sz="2000" dirty="0">
              <a:latin typeface="Book Antiqua"/>
              <a:cs typeface="Book Antiqua"/>
            </a:endParaRPr>
          </a:p>
          <a:p>
            <a:pPr marL="812165" lvl="1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  <a:hlinkClick r:id="rId2"/>
              </a:rPr>
              <a:t>Form</a:t>
            </a:r>
            <a:r>
              <a:rPr sz="2000" spc="-35" dirty="0">
                <a:latin typeface="Book Antiqua"/>
                <a:cs typeface="Book Antiqua"/>
                <a:hlinkClick r:id="rId2"/>
              </a:rPr>
              <a:t> </a:t>
            </a:r>
            <a:r>
              <a:rPr sz="2000" dirty="0">
                <a:latin typeface="Book Antiqua"/>
                <a:cs typeface="Book Antiqua"/>
                <a:hlinkClick r:id="rId2"/>
              </a:rPr>
              <a:t>990</a:t>
            </a:r>
            <a:r>
              <a:rPr sz="2000" spc="-20" dirty="0">
                <a:latin typeface="Book Antiqua"/>
                <a:cs typeface="Book Antiqua"/>
                <a:hlinkClick r:id="rId2"/>
              </a:rPr>
              <a:t> </a:t>
            </a:r>
            <a:r>
              <a:rPr sz="2000" dirty="0">
                <a:latin typeface="Book Antiqua"/>
                <a:cs typeface="Book Antiqua"/>
                <a:hlinkClick r:id="rId2"/>
              </a:rPr>
              <a:t>N</a:t>
            </a:r>
            <a:r>
              <a:rPr sz="2000" spc="-15" dirty="0">
                <a:latin typeface="Book Antiqua"/>
                <a:cs typeface="Book Antiqua"/>
                <a:hlinkClick r:id="rId2"/>
              </a:rPr>
              <a:t> </a:t>
            </a:r>
            <a:r>
              <a:rPr sz="2000" dirty="0">
                <a:latin typeface="Book Antiqua"/>
                <a:cs typeface="Book Antiqua"/>
              </a:rPr>
              <a:t>(electronic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“postcard”)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lang="en-US" sz="2000" dirty="0">
                <a:latin typeface="Book Antiqua"/>
                <a:cs typeface="Book Antiqua"/>
              </a:rPr>
              <a:t>This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 easiest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method</a:t>
            </a:r>
            <a:endParaRPr sz="2000" dirty="0">
              <a:latin typeface="Book Antiqua"/>
              <a:cs typeface="Book Antiqua"/>
            </a:endParaRPr>
          </a:p>
          <a:p>
            <a:pPr marL="354330" marR="6985" indent="-342265" algn="just">
              <a:lnSpc>
                <a:spcPct val="113999"/>
              </a:lnSpc>
              <a:buFont typeface="Arial"/>
              <a:buChar char="•"/>
              <a:tabLst>
                <a:tab pos="354330" algn="l"/>
              </a:tabLst>
            </a:pP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choice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form</a:t>
            </a:r>
            <a:r>
              <a:rPr sz="2000" spc="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based</a:t>
            </a:r>
            <a:r>
              <a:rPr sz="2000" spc="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amount</a:t>
            </a:r>
            <a:r>
              <a:rPr sz="2000" spc="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money</a:t>
            </a:r>
            <a:r>
              <a:rPr sz="2000" spc="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raised</a:t>
            </a:r>
            <a:r>
              <a:rPr sz="2000" spc="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7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the </a:t>
            </a:r>
            <a:r>
              <a:rPr sz="2000" dirty="0">
                <a:latin typeface="Book Antiqua"/>
                <a:cs typeface="Book Antiqua"/>
              </a:rPr>
              <a:t>organization</a:t>
            </a:r>
            <a:r>
              <a:rPr sz="2000" spc="-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filing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return.</a:t>
            </a:r>
            <a:r>
              <a:rPr sz="2000" spc="4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Most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Detachments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will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file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990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N.</a:t>
            </a:r>
            <a:endParaRPr sz="2000" dirty="0">
              <a:latin typeface="Book Antiqua"/>
              <a:cs typeface="Book Antiqua"/>
            </a:endParaRPr>
          </a:p>
          <a:p>
            <a:pPr marL="354965" marR="5080" indent="-342900" algn="just">
              <a:lnSpc>
                <a:spcPct val="113999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4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990</a:t>
            </a:r>
            <a:r>
              <a:rPr sz="2000" spc="4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</a:t>
            </a:r>
            <a:r>
              <a:rPr sz="2000" spc="4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limits</a:t>
            </a:r>
            <a:r>
              <a:rPr sz="2000" spc="4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4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based</a:t>
            </a:r>
            <a:r>
              <a:rPr sz="2000" spc="4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</a:t>
            </a:r>
            <a:r>
              <a:rPr sz="2000" spc="459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gross</a:t>
            </a:r>
            <a:r>
              <a:rPr sz="2000" spc="459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revenue</a:t>
            </a:r>
            <a:r>
              <a:rPr sz="2000" spc="4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from</a:t>
            </a:r>
            <a:r>
              <a:rPr sz="2000" spc="4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all</a:t>
            </a:r>
            <a:r>
              <a:rPr sz="2000" spc="46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sources. </a:t>
            </a:r>
            <a:r>
              <a:rPr sz="2000" dirty="0">
                <a:latin typeface="Book Antiqua"/>
                <a:cs typeface="Book Antiqua"/>
              </a:rPr>
              <a:t>General</a:t>
            </a:r>
            <a:r>
              <a:rPr sz="2000" spc="1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guidelines</a:t>
            </a:r>
            <a:r>
              <a:rPr sz="2000" spc="20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2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that</a:t>
            </a:r>
            <a:r>
              <a:rPr sz="2000" spc="2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if</a:t>
            </a:r>
            <a:r>
              <a:rPr sz="2000" spc="2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2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2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has</a:t>
            </a:r>
            <a:r>
              <a:rPr sz="2000" spc="20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less</a:t>
            </a:r>
            <a:r>
              <a:rPr sz="2000" spc="2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than</a:t>
            </a:r>
            <a:r>
              <a:rPr sz="2000" spc="204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$50,000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revenue,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it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can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file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990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</a:t>
            </a:r>
            <a:r>
              <a:rPr sz="2000" spc="-10" dirty="0">
                <a:latin typeface="Book Antiqua"/>
                <a:cs typeface="Book Antiqua"/>
              </a:rPr>
              <a:t> return.</a:t>
            </a:r>
            <a:endParaRPr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713968"/>
            <a:ext cx="7912734" cy="418528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800" b="1" dirty="0">
                <a:latin typeface="Book Antiqua"/>
                <a:cs typeface="Book Antiqua"/>
              </a:rPr>
              <a:t>990</a:t>
            </a:r>
            <a:r>
              <a:rPr sz="2800" b="1" spc="-4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BASICS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Revenue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Requirements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(From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the IRS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Website)</a:t>
            </a:r>
            <a:endParaRPr sz="2400">
              <a:latin typeface="Book Antiqua"/>
              <a:cs typeface="Book Antiqua"/>
            </a:endParaRPr>
          </a:p>
          <a:p>
            <a:pPr marL="353695" marR="7620" indent="-341630">
              <a:lnSpc>
                <a:spcPct val="113999"/>
              </a:lnSpc>
              <a:spcBef>
                <a:spcPts val="60"/>
              </a:spcBef>
              <a:buChar char="•"/>
              <a:tabLst>
                <a:tab pos="353695" algn="l"/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latin typeface="Book Antiqua"/>
                <a:cs typeface="Book Antiqua"/>
              </a:rPr>
              <a:t>Small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E-Os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generally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eligible</a:t>
            </a:r>
            <a:r>
              <a:rPr sz="2000" spc="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file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Form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990-</a:t>
            </a:r>
            <a:r>
              <a:rPr sz="2000" dirty="0">
                <a:latin typeface="Book Antiqua"/>
                <a:cs typeface="Book Antiqua"/>
              </a:rPr>
              <a:t>N</a:t>
            </a:r>
            <a:r>
              <a:rPr sz="2000" spc="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if</a:t>
            </a:r>
            <a:r>
              <a:rPr sz="2000" spc="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their</a:t>
            </a:r>
            <a:r>
              <a:rPr sz="2000" spc="7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annual </a:t>
            </a:r>
            <a:r>
              <a:rPr sz="2000" dirty="0">
                <a:latin typeface="Book Antiqua"/>
                <a:cs typeface="Book Antiqua"/>
              </a:rPr>
              <a:t>gross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receipts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normally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$50,000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-10" dirty="0">
                <a:latin typeface="Book Antiqua"/>
                <a:cs typeface="Book Antiqua"/>
              </a:rPr>
              <a:t> less.</a:t>
            </a:r>
            <a:endParaRPr sz="2000">
              <a:latin typeface="Book Antiqua"/>
              <a:cs typeface="Book Antiqua"/>
            </a:endParaRPr>
          </a:p>
          <a:p>
            <a:pPr marL="355600" marR="5080" indent="-342900">
              <a:lnSpc>
                <a:spcPct val="113999"/>
              </a:lnSpc>
              <a:buFont typeface="Arial"/>
              <a:buChar char="•"/>
              <a:tabLst>
                <a:tab pos="355600" algn="l"/>
                <a:tab pos="1141730" algn="l"/>
                <a:tab pos="2155190" algn="l"/>
                <a:tab pos="2642870" algn="l"/>
                <a:tab pos="3133725" algn="l"/>
                <a:tab pos="3775075" algn="l"/>
                <a:tab pos="4893310" algn="l"/>
                <a:tab pos="5382895" algn="l"/>
                <a:tab pos="6946265" algn="l"/>
              </a:tabLst>
            </a:pPr>
            <a:r>
              <a:rPr sz="2000" spc="-10" dirty="0">
                <a:latin typeface="Book Antiqua"/>
                <a:cs typeface="Book Antiqua"/>
              </a:rPr>
              <a:t>Gross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10" dirty="0">
                <a:latin typeface="Book Antiqua"/>
                <a:cs typeface="Book Antiqua"/>
              </a:rPr>
              <a:t>receipts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25" dirty="0">
                <a:latin typeface="Book Antiqua"/>
                <a:cs typeface="Book Antiqua"/>
              </a:rPr>
              <a:t>are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25" dirty="0">
                <a:latin typeface="Book Antiqua"/>
                <a:cs typeface="Book Antiqua"/>
              </a:rPr>
              <a:t>the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10" dirty="0">
                <a:latin typeface="Book Antiqua"/>
                <a:cs typeface="Book Antiqua"/>
              </a:rPr>
              <a:t>total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10" dirty="0">
                <a:latin typeface="Book Antiqua"/>
                <a:cs typeface="Book Antiqua"/>
              </a:rPr>
              <a:t>amounts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25" dirty="0">
                <a:latin typeface="Book Antiqua"/>
                <a:cs typeface="Book Antiqua"/>
              </a:rPr>
              <a:t>the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10" dirty="0">
                <a:latin typeface="Book Antiqua"/>
                <a:cs typeface="Book Antiqua"/>
              </a:rPr>
              <a:t>organization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10" dirty="0">
                <a:latin typeface="Book Antiqua"/>
                <a:cs typeface="Book Antiqua"/>
              </a:rPr>
              <a:t>received </a:t>
            </a:r>
            <a:r>
              <a:rPr sz="2000" dirty="0">
                <a:latin typeface="Book Antiqua"/>
                <a:cs typeface="Book Antiqua"/>
              </a:rPr>
              <a:t>from</a:t>
            </a:r>
            <a:r>
              <a:rPr sz="2000" spc="-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all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sources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without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subtracting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any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costs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expenses.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Gross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receipts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normally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$50,000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less </a:t>
            </a:r>
            <a:r>
              <a:rPr sz="2000" spc="-25" dirty="0">
                <a:latin typeface="Book Antiqua"/>
                <a:cs typeface="Book Antiqua"/>
              </a:rPr>
              <a:t>if:</a:t>
            </a:r>
            <a:endParaRPr sz="2000">
              <a:latin typeface="Book Antiqua"/>
              <a:cs typeface="Book Antiqua"/>
            </a:endParaRPr>
          </a:p>
          <a:p>
            <a:pPr marL="810895" marR="5715" lvl="1" indent="-341630" algn="just">
              <a:lnSpc>
                <a:spcPct val="113999"/>
              </a:lnSpc>
              <a:buFont typeface="Arial"/>
              <a:buChar char="•"/>
              <a:tabLst>
                <a:tab pos="810895" algn="l"/>
              </a:tabLst>
            </a:pP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3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at</a:t>
            </a:r>
            <a:r>
              <a:rPr sz="2000" spc="3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least</a:t>
            </a:r>
            <a:r>
              <a:rPr sz="2000" spc="3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3</a:t>
            </a:r>
            <a:r>
              <a:rPr sz="2000" spc="3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years</a:t>
            </a:r>
            <a:r>
              <a:rPr sz="2000" spc="3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old</a:t>
            </a:r>
            <a:r>
              <a:rPr sz="2000" spc="3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3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averaged</a:t>
            </a:r>
            <a:r>
              <a:rPr sz="2000" spc="3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$50,000</a:t>
            </a:r>
            <a:r>
              <a:rPr sz="2000" spc="3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3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less</a:t>
            </a:r>
            <a:r>
              <a:rPr sz="2000" spc="3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35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gross </a:t>
            </a:r>
            <a:r>
              <a:rPr sz="2000" dirty="0">
                <a:latin typeface="Book Antiqua"/>
                <a:cs typeface="Book Antiqua"/>
              </a:rPr>
              <a:t>receipts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immediately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preceding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3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tax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years</a:t>
            </a:r>
            <a:r>
              <a:rPr sz="2000" spc="2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(including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year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which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calculations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being </a:t>
            </a:r>
            <a:r>
              <a:rPr sz="2000" spc="-10" dirty="0">
                <a:latin typeface="Book Antiqua"/>
                <a:cs typeface="Book Antiqua"/>
              </a:rPr>
              <a:t>made).</a:t>
            </a:r>
            <a:endParaRPr sz="2000">
              <a:latin typeface="Book Antiqua"/>
              <a:cs typeface="Book Antiqua"/>
            </a:endParaRPr>
          </a:p>
          <a:p>
            <a:pPr marL="354965" indent="-342265" algn="just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more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information,</a:t>
            </a:r>
            <a:r>
              <a:rPr sz="2000" spc="-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see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IRS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website.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dirty="0"/>
              <a:t>FILING</a:t>
            </a:r>
            <a:r>
              <a:rPr spc="-3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10" dirty="0"/>
              <a:t>990-</a:t>
            </a:r>
            <a:r>
              <a:rPr dirty="0"/>
              <a:t>N</a:t>
            </a:r>
            <a:r>
              <a:rPr spc="-50" dirty="0"/>
              <a:t> </a:t>
            </a:r>
            <a:r>
              <a:rPr spc="-10" dirty="0"/>
              <a:t>RETURN</a:t>
            </a: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400" b="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Filing</a:t>
            </a:r>
            <a:r>
              <a:rPr sz="2400" b="0" u="sng" spc="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b="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</a:t>
            </a:r>
            <a:r>
              <a:rPr sz="2400" b="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b="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990</a:t>
            </a:r>
            <a:r>
              <a:rPr sz="2400" b="0" u="sng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b="0" u="sng" spc="-5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N</a:t>
            </a:r>
            <a:endParaRPr sz="2400" dirty="0">
              <a:latin typeface="Book Antiqua"/>
              <a:cs typeface="Book Antiqua"/>
            </a:endParaRPr>
          </a:p>
          <a:p>
            <a:pPr marL="12700" marR="169545">
              <a:lnSpc>
                <a:spcPct val="113999"/>
              </a:lnSpc>
              <a:spcBef>
                <a:spcPts val="60"/>
              </a:spcBef>
            </a:pPr>
            <a:r>
              <a:rPr sz="2000" b="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Book Antiqua"/>
                <a:cs typeface="Book Antiqua"/>
                <a:hlinkClick r:id="rId2"/>
              </a:rPr>
              <a:t>https://www.irs.gov/charities-non-profits/annual-electronic-filing-</a:t>
            </a:r>
            <a:r>
              <a:rPr sz="2000" b="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000" b="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Book Antiqua"/>
                <a:cs typeface="Book Antiqua"/>
                <a:hlinkClick r:id="rId2"/>
              </a:rPr>
              <a:t>requirement-for-small-exempt-organizations-form-990-n-e-postcard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Create</a:t>
            </a:r>
            <a:r>
              <a:rPr sz="2000" b="0" spc="-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user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account</a:t>
            </a:r>
            <a:r>
              <a:rPr sz="2000" b="0" spc="-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(see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above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site)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Need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your</a:t>
            </a:r>
            <a:r>
              <a:rPr sz="2000" b="0" spc="-4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Detachments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EIN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and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Fiscal</a:t>
            </a:r>
            <a:r>
              <a:rPr sz="2000" b="0" spc="-10" dirty="0">
                <a:latin typeface="Book Antiqua"/>
                <a:cs typeface="Book Antiqua"/>
              </a:rPr>
              <a:t> Year.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Login</a:t>
            </a:r>
            <a:r>
              <a:rPr sz="2000" b="0" spc="-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after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close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of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your</a:t>
            </a:r>
            <a:r>
              <a:rPr sz="2000" b="0" spc="-4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Fiscal</a:t>
            </a:r>
            <a:r>
              <a:rPr sz="2000" b="0" spc="-10" dirty="0">
                <a:latin typeface="Book Antiqua"/>
                <a:cs typeface="Book Antiqua"/>
              </a:rPr>
              <a:t> Year.</a:t>
            </a:r>
            <a:endParaRPr sz="2000" dirty="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Follow</a:t>
            </a:r>
            <a:r>
              <a:rPr sz="2000" b="0" spc="-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 screens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and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file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your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990</a:t>
            </a:r>
            <a:r>
              <a:rPr sz="2000" b="0" spc="-3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N.</a:t>
            </a:r>
            <a:r>
              <a:rPr sz="2000" b="0" spc="49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Takes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less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that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15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minutes.</a:t>
            </a:r>
            <a:endParaRPr sz="2000" dirty="0">
              <a:latin typeface="Book Antiqua"/>
              <a:cs typeface="Book Antiqua"/>
            </a:endParaRPr>
          </a:p>
          <a:p>
            <a:pPr marL="354965" marR="5080" indent="-342900">
              <a:lnSpc>
                <a:spcPct val="113999"/>
              </a:lnSpc>
              <a:buFont typeface="Arial"/>
              <a:buChar char="•"/>
              <a:tabLst>
                <a:tab pos="356235" algn="l"/>
                <a:tab pos="1373505" algn="l"/>
                <a:tab pos="2077720" algn="l"/>
                <a:tab pos="3348354" algn="l"/>
                <a:tab pos="3770629" algn="l"/>
                <a:tab pos="5418455" algn="l"/>
                <a:tab pos="6144260" algn="l"/>
                <a:tab pos="6439535" algn="l"/>
                <a:tab pos="7154545" algn="l"/>
                <a:tab pos="7546340" algn="l"/>
              </a:tabLst>
            </a:pPr>
            <a:r>
              <a:rPr sz="2000" spc="-10" dirty="0"/>
              <a:t>AFTER</a:t>
            </a:r>
            <a:r>
              <a:rPr sz="2000" dirty="0"/>
              <a:t>	</a:t>
            </a:r>
            <a:r>
              <a:rPr sz="2000" spc="-25" dirty="0"/>
              <a:t>THE</a:t>
            </a:r>
            <a:r>
              <a:rPr sz="2000" dirty="0"/>
              <a:t>	</a:t>
            </a:r>
            <a:r>
              <a:rPr sz="2000" spc="-10" dirty="0"/>
              <a:t>RETURN</a:t>
            </a:r>
            <a:r>
              <a:rPr sz="2000" dirty="0"/>
              <a:t>	</a:t>
            </a:r>
            <a:r>
              <a:rPr sz="2000" spc="-25" dirty="0"/>
              <a:t>IS</a:t>
            </a:r>
            <a:r>
              <a:rPr sz="2000" dirty="0"/>
              <a:t>	</a:t>
            </a:r>
            <a:r>
              <a:rPr sz="2000" spc="-10" dirty="0"/>
              <a:t>ACCEPTED</a:t>
            </a:r>
            <a:r>
              <a:rPr sz="2000" b="0" spc="-10" dirty="0">
                <a:latin typeface="Book Antiqua"/>
                <a:cs typeface="Book Antiqua"/>
              </a:rPr>
              <a:t>,</a:t>
            </a:r>
            <a:r>
              <a:rPr sz="2000" b="0" dirty="0">
                <a:latin typeface="Book Antiqua"/>
                <a:cs typeface="Book Antiqua"/>
              </a:rPr>
              <a:t>	</a:t>
            </a:r>
            <a:r>
              <a:rPr sz="2000" b="0" spc="-10" dirty="0">
                <a:latin typeface="Book Antiqua"/>
                <a:cs typeface="Book Antiqua"/>
              </a:rPr>
              <a:t>print</a:t>
            </a:r>
            <a:r>
              <a:rPr sz="2000" b="0" dirty="0">
                <a:latin typeface="Book Antiqua"/>
                <a:cs typeface="Book Antiqua"/>
              </a:rPr>
              <a:t>	</a:t>
            </a:r>
            <a:r>
              <a:rPr sz="2000" b="0" spc="-50" dirty="0">
                <a:latin typeface="Book Antiqua"/>
                <a:cs typeface="Book Antiqua"/>
              </a:rPr>
              <a:t>a</a:t>
            </a:r>
            <a:r>
              <a:rPr sz="2000" b="0" dirty="0">
                <a:latin typeface="Book Antiqua"/>
                <a:cs typeface="Book Antiqua"/>
              </a:rPr>
              <a:t>	</a:t>
            </a:r>
            <a:r>
              <a:rPr sz="2000" b="0" spc="-20" dirty="0">
                <a:latin typeface="Book Antiqua"/>
                <a:cs typeface="Book Antiqua"/>
              </a:rPr>
              <a:t>copy</a:t>
            </a:r>
            <a:r>
              <a:rPr sz="2000" b="0" dirty="0">
                <a:latin typeface="Book Antiqua"/>
                <a:cs typeface="Book Antiqua"/>
              </a:rPr>
              <a:t>	</a:t>
            </a:r>
            <a:r>
              <a:rPr sz="2000" b="0" spc="-25" dirty="0">
                <a:latin typeface="Book Antiqua"/>
                <a:cs typeface="Book Antiqua"/>
              </a:rPr>
              <a:t>of</a:t>
            </a:r>
            <a:r>
              <a:rPr sz="2000" b="0" dirty="0">
                <a:latin typeface="Book Antiqua"/>
                <a:cs typeface="Book Antiqua"/>
              </a:rPr>
              <a:t>	</a:t>
            </a:r>
            <a:r>
              <a:rPr sz="2000" b="0" spc="-25" dirty="0">
                <a:latin typeface="Book Antiqua"/>
                <a:cs typeface="Book Antiqua"/>
              </a:rPr>
              <a:t>the 	</a:t>
            </a:r>
            <a:r>
              <a:rPr sz="2000" b="0" dirty="0">
                <a:latin typeface="Book Antiqua"/>
                <a:cs typeface="Book Antiqua"/>
              </a:rPr>
              <a:t>acceptance</a:t>
            </a:r>
            <a:r>
              <a:rPr sz="2000" b="0" spc="-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and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mail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it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to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National</a:t>
            </a:r>
            <a:r>
              <a:rPr sz="2000" b="0" spc="-4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HQ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thru</a:t>
            </a:r>
            <a:r>
              <a:rPr sz="2000" b="0" spc="-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Dept. </a:t>
            </a:r>
            <a:r>
              <a:rPr sz="2000" b="0" spc="-10" dirty="0">
                <a:latin typeface="Book Antiqua"/>
                <a:cs typeface="Book Antiqua"/>
              </a:rPr>
              <a:t>Paymaster.</a:t>
            </a:r>
            <a:endParaRPr sz="2000" dirty="0">
              <a:latin typeface="Book Antiqua"/>
              <a:cs typeface="Book Antiqua"/>
            </a:endParaRPr>
          </a:p>
          <a:p>
            <a:pPr marL="354965" marR="7620" indent="-342900">
              <a:lnSpc>
                <a:spcPct val="113999"/>
              </a:lnSpc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National</a:t>
            </a:r>
            <a:r>
              <a:rPr sz="2000" b="0" spc="8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must</a:t>
            </a:r>
            <a:r>
              <a:rPr sz="2000" b="0" spc="8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track</a:t>
            </a:r>
            <a:r>
              <a:rPr sz="2000" b="0" spc="8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and</a:t>
            </a:r>
            <a:r>
              <a:rPr sz="2000" b="0" spc="7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update</a:t>
            </a:r>
            <a:r>
              <a:rPr sz="2000" b="0" spc="8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9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Detachments</a:t>
            </a:r>
            <a:r>
              <a:rPr sz="2000" b="0" spc="8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operation</a:t>
            </a:r>
            <a:r>
              <a:rPr sz="2000" b="0" spc="75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under </a:t>
            </a:r>
            <a:r>
              <a:rPr sz="2000" b="0" dirty="0">
                <a:latin typeface="Book Antiqua"/>
                <a:cs typeface="Book Antiqua"/>
              </a:rPr>
              <a:t>Group</a:t>
            </a:r>
            <a:r>
              <a:rPr sz="2000" b="0" spc="-4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0955</a:t>
            </a:r>
            <a:r>
              <a:rPr sz="2000" b="0" spc="-4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and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uses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information</a:t>
            </a:r>
            <a:r>
              <a:rPr sz="2000" b="0" spc="-4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to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validate</a:t>
            </a:r>
            <a:r>
              <a:rPr sz="2000" b="0" spc="-3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Group</a:t>
            </a:r>
            <a:r>
              <a:rPr sz="2000" b="0" spc="-30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list.</a:t>
            </a:r>
            <a:endParaRPr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043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" y="2204292"/>
            <a:ext cx="9139426" cy="43519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8340" y="1631688"/>
            <a:ext cx="740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Using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link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to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990N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info page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on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IRS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website,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scroll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down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to…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316" y="2078728"/>
            <a:ext cx="8986682" cy="46554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07790" y="3902455"/>
            <a:ext cx="46990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IRS990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System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Login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changed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at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end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of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2022.</a:t>
            </a:r>
            <a:r>
              <a:rPr sz="1800" spc="45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Users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now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have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option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of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how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they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login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to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system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–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either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LOGIN.GOV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or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ID.me.</a:t>
            </a:r>
            <a:r>
              <a:rPr sz="1800" spc="4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Either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will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work,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however,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users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have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no</a:t>
            </a:r>
            <a:r>
              <a:rPr sz="1800" spc="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choice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old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login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only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works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Book Antiqua"/>
                <a:cs typeface="Book Antiqua"/>
              </a:rPr>
              <a:t>a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limited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number of times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and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forces the user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to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switch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over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to a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login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under one of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these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two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new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choices.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725167"/>
            <a:ext cx="3861815" cy="48798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0570" y="2607055"/>
            <a:ext cx="3751579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Shown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login screen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for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ID.me.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system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uses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sz="1800" spc="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two-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step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identification</a:t>
            </a:r>
            <a:r>
              <a:rPr sz="18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when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logging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in.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After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logging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in,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user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taken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to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same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screen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as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with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old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login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system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and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chooses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between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managing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their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profile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or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managing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previous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990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submissions.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1283551"/>
            <a:ext cx="8169945" cy="50837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22140" y="3978655"/>
            <a:ext cx="392430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There</a:t>
            </a:r>
            <a:r>
              <a:rPr sz="1700" spc="-3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are</a:t>
            </a:r>
            <a:r>
              <a:rPr sz="17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2</a:t>
            </a:r>
            <a:r>
              <a:rPr sz="17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paths</a:t>
            </a:r>
            <a:r>
              <a:rPr sz="17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to</a:t>
            </a:r>
            <a:r>
              <a:rPr sz="17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create</a:t>
            </a:r>
            <a:r>
              <a:rPr sz="17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sz="17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new</a:t>
            </a:r>
            <a:r>
              <a:rPr sz="17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Book Antiqua"/>
                <a:cs typeface="Book Antiqua"/>
              </a:rPr>
              <a:t>990-</a:t>
            </a:r>
            <a:r>
              <a:rPr sz="1700" spc="-25" dirty="0">
                <a:solidFill>
                  <a:srgbClr val="FF0000"/>
                </a:solidFill>
                <a:latin typeface="Book Antiqua"/>
                <a:cs typeface="Book Antiqua"/>
              </a:rPr>
              <a:t>N. </a:t>
            </a: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Click</a:t>
            </a:r>
            <a:r>
              <a:rPr sz="17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on</a:t>
            </a:r>
            <a:r>
              <a:rPr sz="17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either</a:t>
            </a:r>
            <a:r>
              <a:rPr sz="17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“MANAGE</a:t>
            </a:r>
            <a:r>
              <a:rPr sz="17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PROFILE”</a:t>
            </a:r>
            <a:r>
              <a:rPr sz="1700" spc="-3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spc="-25" dirty="0">
                <a:solidFill>
                  <a:srgbClr val="FF0000"/>
                </a:solidFill>
                <a:latin typeface="Book Antiqua"/>
                <a:cs typeface="Book Antiqua"/>
              </a:rPr>
              <a:t>or </a:t>
            </a:r>
            <a:r>
              <a:rPr sz="1700" dirty="0">
                <a:solidFill>
                  <a:srgbClr val="FF0000"/>
                </a:solidFill>
                <a:latin typeface="Book Antiqua"/>
                <a:cs typeface="Book Antiqua"/>
              </a:rPr>
              <a:t>“MANAGE</a:t>
            </a:r>
            <a:r>
              <a:rPr sz="17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Book Antiqua"/>
                <a:cs typeface="Book Antiqua"/>
              </a:rPr>
              <a:t>SUBMISSIONS”</a:t>
            </a:r>
            <a:endParaRPr sz="17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1984" y="273535"/>
            <a:ext cx="5005070" cy="115760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670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600" b="0" dirty="0">
                <a:solidFill>
                  <a:srgbClr val="FF0000"/>
                </a:solidFill>
                <a:latin typeface="Book Antiqua"/>
                <a:cs typeface="Book Antiqua"/>
              </a:rPr>
              <a:t>Clicking</a:t>
            </a:r>
            <a:r>
              <a:rPr sz="1600" b="0" spc="-5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b="0" dirty="0">
                <a:solidFill>
                  <a:srgbClr val="FF0000"/>
                </a:solidFill>
                <a:latin typeface="Book Antiqua"/>
                <a:cs typeface="Book Antiqua"/>
              </a:rPr>
              <a:t>on</a:t>
            </a:r>
            <a:r>
              <a:rPr sz="1600" b="0" spc="-3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b="0" dirty="0">
                <a:solidFill>
                  <a:srgbClr val="FF0000"/>
                </a:solidFill>
                <a:latin typeface="Book Antiqua"/>
                <a:cs typeface="Book Antiqua"/>
              </a:rPr>
              <a:t>“MANAGE</a:t>
            </a:r>
            <a:r>
              <a:rPr sz="1600" b="0" spc="-4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b="0" dirty="0">
                <a:solidFill>
                  <a:srgbClr val="FF0000"/>
                </a:solidFill>
                <a:latin typeface="Book Antiqua"/>
                <a:cs typeface="Book Antiqua"/>
              </a:rPr>
              <a:t>PROFILE”</a:t>
            </a:r>
            <a:r>
              <a:rPr sz="1600" b="0" spc="-4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b="0" dirty="0">
                <a:solidFill>
                  <a:srgbClr val="FF0000"/>
                </a:solidFill>
                <a:latin typeface="Book Antiqua"/>
                <a:cs typeface="Book Antiqua"/>
              </a:rPr>
              <a:t>brings</a:t>
            </a:r>
            <a:r>
              <a:rPr sz="1600" b="0" spc="-5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b="0" dirty="0">
                <a:solidFill>
                  <a:srgbClr val="FF0000"/>
                </a:solidFill>
                <a:latin typeface="Book Antiqua"/>
                <a:cs typeface="Book Antiqua"/>
              </a:rPr>
              <a:t>up</a:t>
            </a:r>
            <a:r>
              <a:rPr sz="1600" b="0" spc="-4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b="0" dirty="0">
                <a:solidFill>
                  <a:srgbClr val="FF0000"/>
                </a:solidFill>
                <a:latin typeface="Book Antiqua"/>
                <a:cs typeface="Book Antiqua"/>
              </a:rPr>
              <a:t>this</a:t>
            </a:r>
            <a:r>
              <a:rPr sz="1600" b="0" spc="-4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b="0" spc="-10" dirty="0">
                <a:solidFill>
                  <a:srgbClr val="FF0000"/>
                </a:solidFill>
                <a:latin typeface="Book Antiqua"/>
                <a:cs typeface="Book Antiqua"/>
              </a:rPr>
              <a:t>page.</a:t>
            </a:r>
            <a:endParaRPr sz="1600">
              <a:latin typeface="Book Antiqua"/>
              <a:cs typeface="Book Antiqu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695" y="1550085"/>
            <a:ext cx="6808448" cy="503700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12540" y="2396486"/>
            <a:ext cx="480123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Make</a:t>
            </a:r>
            <a:r>
              <a:rPr sz="1600" spc="-3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sure</a:t>
            </a:r>
            <a:r>
              <a:rPr sz="1600" spc="-3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that</a:t>
            </a:r>
            <a:r>
              <a:rPr sz="16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6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EIN</a:t>
            </a:r>
            <a:r>
              <a:rPr sz="16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you</a:t>
            </a:r>
            <a:r>
              <a:rPr sz="16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are</a:t>
            </a:r>
            <a:r>
              <a:rPr sz="1600" spc="-4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creating</a:t>
            </a:r>
            <a:r>
              <a:rPr sz="16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sz="16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new</a:t>
            </a:r>
            <a:r>
              <a:rPr sz="16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Book Antiqua"/>
                <a:cs typeface="Book Antiqua"/>
              </a:rPr>
              <a:t>990-</a:t>
            </a:r>
            <a:r>
              <a:rPr sz="1600" spc="-50" dirty="0">
                <a:solidFill>
                  <a:srgbClr val="FF0000"/>
                </a:solidFill>
                <a:latin typeface="Book Antiqua"/>
                <a:cs typeface="Book Antiqua"/>
              </a:rPr>
              <a:t>N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for</a:t>
            </a:r>
            <a:r>
              <a:rPr sz="16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appears</a:t>
            </a:r>
            <a:r>
              <a:rPr sz="1600" spc="-4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in</a:t>
            </a:r>
            <a:r>
              <a:rPr sz="16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6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list</a:t>
            </a:r>
            <a:r>
              <a:rPr sz="1600" spc="-3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Book Antiqua"/>
                <a:cs typeface="Book Antiqua"/>
              </a:rPr>
              <a:t>below.</a:t>
            </a:r>
            <a:endParaRPr sz="1600">
              <a:latin typeface="Book Antiqua"/>
              <a:cs typeface="Book Antiqua"/>
            </a:endParaRPr>
          </a:p>
          <a:p>
            <a:pPr marL="12700" marR="68580">
              <a:lnSpc>
                <a:spcPct val="100000"/>
              </a:lnSpc>
            </a:pP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If</a:t>
            </a:r>
            <a:r>
              <a:rPr sz="16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not,</a:t>
            </a:r>
            <a:r>
              <a:rPr sz="16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enter</a:t>
            </a:r>
            <a:r>
              <a:rPr sz="16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it</a:t>
            </a:r>
            <a:r>
              <a:rPr sz="1600" spc="-4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in</a:t>
            </a:r>
            <a:r>
              <a:rPr sz="16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6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fields</a:t>
            </a:r>
            <a:r>
              <a:rPr sz="1600" spc="-4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to</a:t>
            </a:r>
            <a:r>
              <a:rPr sz="16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6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left</a:t>
            </a:r>
            <a:r>
              <a:rPr sz="16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and</a:t>
            </a:r>
            <a:r>
              <a:rPr sz="16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click</a:t>
            </a:r>
            <a:r>
              <a:rPr sz="1600" spc="-3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Book Antiqua"/>
                <a:cs typeface="Book Antiqua"/>
              </a:rPr>
              <a:t>“ADD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EIN.”</a:t>
            </a:r>
            <a:r>
              <a:rPr sz="1600" spc="3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Then</a:t>
            </a:r>
            <a:r>
              <a:rPr sz="1600" spc="-4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click</a:t>
            </a:r>
            <a:r>
              <a:rPr sz="16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on</a:t>
            </a:r>
            <a:r>
              <a:rPr sz="1600" spc="-4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“CREATE</a:t>
            </a:r>
            <a:r>
              <a:rPr sz="16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0000"/>
                </a:solidFill>
                <a:latin typeface="Book Antiqua"/>
                <a:cs typeface="Book Antiqua"/>
              </a:rPr>
              <a:t>NEW</a:t>
            </a:r>
            <a:r>
              <a:rPr sz="16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Book Antiqua"/>
                <a:cs typeface="Book Antiqua"/>
              </a:rPr>
              <a:t>FILING.”</a:t>
            </a:r>
            <a:endParaRPr sz="16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3326"/>
            <a:ext cx="8906894" cy="42411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83739" y="1616455"/>
            <a:ext cx="62153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Clicking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“MANAGE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SUBMISSIONS”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brings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up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page.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Book Antiqua"/>
              <a:cs typeface="Book Antiqua"/>
            </a:endParaRPr>
          </a:p>
          <a:p>
            <a:pPr marL="12700" marR="186055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To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create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new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990-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and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submit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it, click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on the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“CREATE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NEW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FILING” button</a:t>
            </a:r>
            <a:r>
              <a:rPr sz="1800" spc="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at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bottom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of the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page.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986" y="473455"/>
            <a:ext cx="6258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MARINE</a:t>
            </a:r>
            <a:r>
              <a:rPr sz="4000" spc="-140" dirty="0"/>
              <a:t> </a:t>
            </a:r>
            <a:r>
              <a:rPr sz="4000" dirty="0"/>
              <a:t>CORPS</a:t>
            </a:r>
            <a:r>
              <a:rPr sz="4000" spc="-155" dirty="0"/>
              <a:t> </a:t>
            </a:r>
            <a:r>
              <a:rPr sz="4000" spc="-10" dirty="0"/>
              <a:t>LEAGUE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086103"/>
            <a:ext cx="7903209" cy="4813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008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POSITION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DESCRIPTION</a:t>
            </a:r>
            <a:endParaRPr sz="320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  <a:spcBef>
                <a:spcPts val="2080"/>
              </a:spcBef>
            </a:pPr>
            <a:r>
              <a:rPr sz="2800" b="1" spc="-10" dirty="0">
                <a:latin typeface="Book Antiqua"/>
                <a:cs typeface="Book Antiqua"/>
              </a:rPr>
              <a:t>DETACHMENT</a:t>
            </a:r>
            <a:r>
              <a:rPr sz="2800" b="1" spc="-9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PAYMASTER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Desired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Skills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and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Experience</a:t>
            </a:r>
            <a:endParaRPr sz="24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Associates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can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serve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if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Paymaster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 an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appointed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position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Good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communication</a:t>
            </a:r>
            <a:r>
              <a:rPr sz="2000" spc="-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skills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both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verbal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written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Able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organize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present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information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clearly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concisely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Good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understanding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modern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banking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processes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Good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computer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skills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including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web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transactions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spreadsheets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Knowledge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basic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accounting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practices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software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helpful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Must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have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access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computer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printer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have/use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email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Social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media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experience very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helpful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but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mandatory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Able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focus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issues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fix problems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not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assign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blame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006" y="2785872"/>
            <a:ext cx="7377192" cy="39441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64739" y="1159255"/>
            <a:ext cx="580326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7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Clicking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“CREATE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NEW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FILING” on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either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“MANAGE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PROFILE”</a:t>
            </a:r>
            <a:r>
              <a:rPr sz="18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“MANAGE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FORM”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pages</a:t>
            </a:r>
            <a:endParaRPr sz="1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brings you to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page.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Select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EIN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you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are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filing the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990-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for from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drop-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down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list.</a:t>
            </a:r>
            <a:r>
              <a:rPr sz="1800" spc="434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Then hit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“CONTINUE.”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4432" y="1507408"/>
            <a:ext cx="5417205" cy="47685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340" y="2073655"/>
            <a:ext cx="2872740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actual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990 data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that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is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needed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to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submit a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return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is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shown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on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and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next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two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slides.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Book Antiqua"/>
              <a:cs typeface="Book Antiqua"/>
            </a:endParaRPr>
          </a:p>
          <a:p>
            <a:pPr marL="12700" marR="21082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Fill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blanks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and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answer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two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questions:</a:t>
            </a:r>
            <a:endParaRPr sz="1800">
              <a:latin typeface="Book Antiqua"/>
              <a:cs typeface="Book Antiqua"/>
            </a:endParaRPr>
          </a:p>
          <a:p>
            <a:pPr marL="12700" marR="487680" indent="245745">
              <a:lnSpc>
                <a:spcPct val="100000"/>
              </a:lnSpc>
              <a:buAutoNum type="arabicParenR"/>
              <a:tabLst>
                <a:tab pos="258445" algn="l"/>
              </a:tabLst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Are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you going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out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of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business?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And</a:t>
            </a:r>
            <a:endParaRPr sz="1800">
              <a:latin typeface="Book Antiqua"/>
              <a:cs typeface="Book Antiqua"/>
            </a:endParaRPr>
          </a:p>
          <a:p>
            <a:pPr marL="12700" marR="248920" indent="245745">
              <a:lnSpc>
                <a:spcPct val="100000"/>
              </a:lnSpc>
              <a:buAutoNum type="arabicParenR"/>
              <a:tabLst>
                <a:tab pos="258445" algn="l"/>
              </a:tabLst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Are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your gross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receipts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normally $50,000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less?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0811" y="1327675"/>
            <a:ext cx="5371322" cy="52610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340" y="1816896"/>
            <a:ext cx="287274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22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These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fields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are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for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Detachments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DBA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name.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Detachment Name.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Remember,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all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Detachments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and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Departments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are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under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Group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0955,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which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means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all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have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legal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name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“MARINE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CORPS</a:t>
            </a:r>
            <a:endParaRPr sz="1800">
              <a:latin typeface="Book Antiqua"/>
              <a:cs typeface="Book Antiqua"/>
            </a:endParaRPr>
          </a:p>
          <a:p>
            <a:pPr marL="12700" marR="23495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LEAGUE”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eyes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of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IRS.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Book Antiqua"/>
              <a:cs typeface="Book Antiqua"/>
            </a:endParaRPr>
          </a:p>
          <a:p>
            <a:pPr marL="12700" marR="43815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Also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enter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your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mailing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address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and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additional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DBA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Names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needed.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7856" y="1799844"/>
            <a:ext cx="4742248" cy="38785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340" y="1810916"/>
            <a:ext cx="290703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9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These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fields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are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for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contact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information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for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principal</a:t>
            </a:r>
            <a:r>
              <a:rPr sz="1800" spc="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officer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of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your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Detachment.</a:t>
            </a:r>
            <a:r>
              <a:rPr sz="1800" spc="4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Usually,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this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either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Commandant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Paymaster.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address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can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be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same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address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as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entered for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Detachment.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Book Antiqua"/>
              <a:cs typeface="Book Antiqua"/>
            </a:endParaRPr>
          </a:p>
          <a:p>
            <a:pPr marL="12700" marR="1905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When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this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page 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filled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in,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click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“SUBMIT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FILING”.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Book Antiqua"/>
              <a:cs typeface="Book Antiqua"/>
            </a:endParaRPr>
          </a:p>
          <a:p>
            <a:pPr marL="12700" marR="168275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990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submission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then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complete.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267" y="473455"/>
            <a:ext cx="4311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2228850"/>
            <a:ext cx="8902930" cy="40957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31339" y="1006855"/>
            <a:ext cx="629920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After</a:t>
            </a:r>
            <a:r>
              <a:rPr sz="1800" spc="-3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submitting a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990,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you should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return to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“MANAGE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SUBMISSIONS”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page.</a:t>
            </a:r>
            <a:r>
              <a:rPr sz="1800" spc="45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After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7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8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minutes,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status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of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submission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you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just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made will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change to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“Accepted.”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To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see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and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print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acceptance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for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new submission,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or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for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any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old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submission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listed,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click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on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Submission ID.</a:t>
            </a:r>
            <a:r>
              <a:rPr sz="1800" spc="45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Submission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ID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hot-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link and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will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bring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up the</a:t>
            </a:r>
            <a:r>
              <a:rPr sz="1800" spc="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acceptance.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IRS</a:t>
            </a:r>
            <a:r>
              <a:rPr sz="4000" spc="-45" dirty="0"/>
              <a:t> </a:t>
            </a:r>
            <a:r>
              <a:rPr sz="4000" dirty="0"/>
              <a:t>990</a:t>
            </a:r>
            <a:r>
              <a:rPr sz="4000" spc="-75" dirty="0"/>
              <a:t> </a:t>
            </a:r>
            <a:r>
              <a:rPr sz="4000" spc="-10" dirty="0"/>
              <a:t>RETURNS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29383"/>
            <a:ext cx="8813493" cy="43972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83739" y="1207710"/>
            <a:ext cx="585660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0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Clicking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Submission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ID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brings up</a:t>
            </a:r>
            <a:r>
              <a:rPr sz="1800" spc="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Confirmation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which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will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look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like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 one 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below.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Book Antiqua"/>
              <a:cs typeface="Book Antiqu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This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what should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be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sent into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National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HQ through</a:t>
            </a:r>
            <a:r>
              <a:rPr sz="1800" spc="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Department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Paymaster</a:t>
            </a:r>
            <a:r>
              <a:rPr sz="1800" spc="-2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once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sz="1800" spc="-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status</a:t>
            </a:r>
            <a:r>
              <a:rPr sz="18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1800" spc="-10" dirty="0">
                <a:solidFill>
                  <a:srgbClr val="FF0000"/>
                </a:solidFill>
                <a:latin typeface="Book Antiqua"/>
                <a:cs typeface="Book Antiqua"/>
              </a:rPr>
              <a:t> “Accepted.”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772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FINAL</a:t>
            </a:r>
            <a:r>
              <a:rPr sz="4000" spc="-225" dirty="0"/>
              <a:t> </a:t>
            </a:r>
            <a:r>
              <a:rPr sz="4000" spc="-10" dirty="0"/>
              <a:t>COMMENTS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34059" y="1580610"/>
            <a:ext cx="7909559" cy="323977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</a:t>
            </a:r>
            <a:r>
              <a:rPr sz="2400" u="sng" spc="-3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Few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Recommendations for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Detachment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Paymasters…</a:t>
            </a:r>
            <a:endParaRPr sz="2400">
              <a:latin typeface="Book Antiqua"/>
              <a:cs typeface="Book Antiqua"/>
            </a:endParaRPr>
          </a:p>
          <a:p>
            <a:pPr marL="354965" marR="5080" indent="-342900">
              <a:lnSpc>
                <a:spcPct val="113999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Keep</a:t>
            </a:r>
            <a:r>
              <a:rPr sz="2000" spc="2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Records!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Financial</a:t>
            </a:r>
            <a:r>
              <a:rPr sz="2000" spc="2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records,</a:t>
            </a:r>
            <a:r>
              <a:rPr sz="2000" spc="2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rosters,</a:t>
            </a:r>
            <a:r>
              <a:rPr sz="2000" spc="229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PLMs</a:t>
            </a:r>
            <a:r>
              <a:rPr sz="2000" spc="2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&amp;</a:t>
            </a:r>
            <a:r>
              <a:rPr sz="2000" spc="229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transmittals</a:t>
            </a:r>
            <a:r>
              <a:rPr sz="2000" spc="23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all </a:t>
            </a:r>
            <a:r>
              <a:rPr sz="2000" dirty="0">
                <a:latin typeface="Book Antiqua"/>
                <a:cs typeface="Book Antiqua"/>
              </a:rPr>
              <a:t>can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useful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when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trying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solve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0" dirty="0">
                <a:latin typeface="Book Antiqua"/>
                <a:cs typeface="Book Antiqua"/>
              </a:rPr>
              <a:t> problem.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Use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computer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–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avoid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filling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out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forms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hand.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Know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understand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Bylaws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how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apply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them.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Use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0" dirty="0">
                <a:latin typeface="Book Antiqua"/>
                <a:cs typeface="Book Antiqua"/>
              </a:rPr>
              <a:t> Chain-of-</a:t>
            </a:r>
            <a:r>
              <a:rPr sz="2000" dirty="0">
                <a:latin typeface="Book Antiqua"/>
                <a:cs typeface="Book Antiqua"/>
              </a:rPr>
              <a:t>Command.</a:t>
            </a:r>
            <a:r>
              <a:rPr sz="2000" spc="4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Department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Paymaster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can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help!</a:t>
            </a:r>
            <a:endParaRPr sz="2000">
              <a:latin typeface="Book Antiqua"/>
              <a:cs typeface="Book Antiqua"/>
            </a:endParaRPr>
          </a:p>
          <a:p>
            <a:pPr marL="354330" marR="6985" indent="-342265">
              <a:lnSpc>
                <a:spcPct val="113999"/>
              </a:lnSpc>
              <a:buFont typeface="Arial"/>
              <a:buChar char="•"/>
              <a:tabLst>
                <a:tab pos="354330" algn="l"/>
                <a:tab pos="5161280" algn="l"/>
              </a:tabLst>
            </a:pPr>
            <a:r>
              <a:rPr sz="2000" dirty="0">
                <a:latin typeface="Book Antiqua"/>
                <a:cs typeface="Book Antiqua"/>
              </a:rPr>
              <a:t>Stay</a:t>
            </a:r>
            <a:r>
              <a:rPr sz="2000" spc="1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1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compliance</a:t>
            </a:r>
            <a:r>
              <a:rPr sz="2000" spc="1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with</a:t>
            </a:r>
            <a:r>
              <a:rPr sz="2000" spc="1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990s</a:t>
            </a:r>
            <a:r>
              <a:rPr sz="2000" spc="1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13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PLMs.</a:t>
            </a:r>
            <a:r>
              <a:rPr sz="2000" dirty="0">
                <a:latin typeface="Book Antiqua"/>
                <a:cs typeface="Book Antiqua"/>
              </a:rPr>
              <a:t>	It</a:t>
            </a:r>
            <a:r>
              <a:rPr sz="2000" spc="1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1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much</a:t>
            </a:r>
            <a:r>
              <a:rPr sz="2000" spc="1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easier</a:t>
            </a:r>
            <a:r>
              <a:rPr sz="2000" spc="1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135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stay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Good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Standing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than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it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correct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0" dirty="0">
                <a:latin typeface="Book Antiqua"/>
                <a:cs typeface="Book Antiqua"/>
              </a:rPr>
              <a:t> revocation.</a:t>
            </a:r>
            <a:endParaRPr sz="2000">
              <a:latin typeface="Book Antiqua"/>
              <a:cs typeface="Book Antiqua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Be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open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transparent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with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members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your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Detachment.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986" y="473455"/>
            <a:ext cx="6258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MARINE</a:t>
            </a:r>
            <a:r>
              <a:rPr sz="4000" spc="-140" dirty="0"/>
              <a:t> </a:t>
            </a:r>
            <a:r>
              <a:rPr sz="4000" dirty="0"/>
              <a:t>CORPS</a:t>
            </a:r>
            <a:r>
              <a:rPr sz="4000" spc="-155" dirty="0"/>
              <a:t> </a:t>
            </a:r>
            <a:r>
              <a:rPr sz="4000" spc="-10" dirty="0"/>
              <a:t>LEAGUE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086103"/>
            <a:ext cx="7912100" cy="5507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008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POSITION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DESCRIPTION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80"/>
              </a:spcBef>
            </a:pPr>
            <a:r>
              <a:rPr sz="2800" b="1" spc="-10" dirty="0">
                <a:latin typeface="Book Antiqua"/>
                <a:cs typeface="Book Antiqua"/>
              </a:rPr>
              <a:t>DETACHMENT</a:t>
            </a:r>
            <a:r>
              <a:rPr sz="2800" b="1" spc="-9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PAYMASTER</a:t>
            </a:r>
            <a:endParaRPr sz="2800">
              <a:latin typeface="Book Antiqua"/>
              <a:cs typeface="Book Antiqua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Additional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Comments</a:t>
            </a:r>
            <a:endParaRPr sz="2400">
              <a:latin typeface="Book Antiqua"/>
              <a:cs typeface="Book Antiqua"/>
            </a:endParaRPr>
          </a:p>
          <a:p>
            <a:pPr marL="351155" marR="6985" indent="-339090" algn="just">
              <a:lnSpc>
                <a:spcPct val="113999"/>
              </a:lnSpc>
              <a:spcBef>
                <a:spcPts val="65"/>
              </a:spcBef>
              <a:buFont typeface="Arial"/>
              <a:buChar char="•"/>
              <a:tabLst>
                <a:tab pos="351155" algn="l"/>
                <a:tab pos="354330" algn="l"/>
              </a:tabLst>
            </a:pP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229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Paymasters</a:t>
            </a:r>
            <a:r>
              <a:rPr sz="2000" spc="25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tend</a:t>
            </a:r>
            <a:r>
              <a:rPr sz="2000" spc="2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2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stay</a:t>
            </a:r>
            <a:r>
              <a:rPr sz="2000" spc="2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2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their</a:t>
            </a:r>
            <a:r>
              <a:rPr sz="2000" spc="2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positions</a:t>
            </a:r>
            <a:r>
              <a:rPr sz="2000" spc="2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2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245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long </a:t>
            </a:r>
            <a:r>
              <a:rPr sz="2000" dirty="0">
                <a:latin typeface="Book Antiqua"/>
                <a:cs typeface="Book Antiqua"/>
              </a:rPr>
              <a:t>time</a:t>
            </a:r>
            <a:r>
              <a:rPr sz="2000" spc="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(many</a:t>
            </a:r>
            <a:r>
              <a:rPr sz="2000" spc="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years)</a:t>
            </a:r>
            <a:r>
              <a:rPr sz="2000" spc="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simply because</a:t>
            </a:r>
            <a:r>
              <a:rPr sz="2000" spc="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type</a:t>
            </a:r>
            <a:r>
              <a:rPr sz="2000" spc="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job</a:t>
            </a:r>
            <a:r>
              <a:rPr sz="2000" spc="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that</a:t>
            </a:r>
            <a:r>
              <a:rPr sz="2000" spc="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it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is.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Some </a:t>
            </a:r>
            <a:r>
              <a:rPr sz="2000" dirty="0">
                <a:latin typeface="Book Antiqua"/>
                <a:cs typeface="Book Antiqua"/>
              </a:rPr>
              <a:t>members</a:t>
            </a:r>
            <a:r>
              <a:rPr sz="2000" spc="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don’t</a:t>
            </a:r>
            <a:r>
              <a:rPr sz="2000" spc="10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have</a:t>
            </a:r>
            <a:r>
              <a:rPr sz="2000" spc="10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skills</a:t>
            </a:r>
            <a:r>
              <a:rPr sz="2000" spc="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interest</a:t>
            </a:r>
            <a:r>
              <a:rPr sz="2000" spc="10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just</a:t>
            </a:r>
            <a:r>
              <a:rPr sz="2000" spc="10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see</a:t>
            </a:r>
            <a:r>
              <a:rPr sz="2000" spc="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it</a:t>
            </a:r>
            <a:r>
              <a:rPr sz="2000" spc="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as</a:t>
            </a:r>
            <a:r>
              <a:rPr sz="2000" spc="10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too</a:t>
            </a:r>
            <a:r>
              <a:rPr sz="2000" spc="9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hard. </a:t>
            </a:r>
            <a:r>
              <a:rPr sz="2000" dirty="0">
                <a:latin typeface="Book Antiqua"/>
                <a:cs typeface="Book Antiqua"/>
              </a:rPr>
              <a:t>This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typically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leads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combination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several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situations:</a:t>
            </a:r>
            <a:endParaRPr sz="2000">
              <a:latin typeface="Book Antiqua"/>
              <a:cs typeface="Book Antiqua"/>
            </a:endParaRPr>
          </a:p>
          <a:p>
            <a:pPr marL="812165" lvl="1" indent="-342265" algn="just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Detachments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stuck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when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Paymaster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leaves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passes</a:t>
            </a:r>
            <a:endParaRPr sz="2000">
              <a:latin typeface="Book Antiqua"/>
              <a:cs typeface="Book Antiqua"/>
            </a:endParaRPr>
          </a:p>
          <a:p>
            <a:pPr marL="812165" lvl="1" indent="-342265" algn="just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Paymasters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stuck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become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entrenched</a:t>
            </a:r>
            <a:endParaRPr sz="2000">
              <a:latin typeface="Book Antiqua"/>
              <a:cs typeface="Book Antiqua"/>
            </a:endParaRPr>
          </a:p>
          <a:p>
            <a:pPr marL="812165" marR="5080" lvl="1" indent="-342900" algn="just">
              <a:lnSpc>
                <a:spcPct val="113999"/>
              </a:lnSpc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8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Officers</a:t>
            </a:r>
            <a:r>
              <a:rPr sz="2000" spc="10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get</a:t>
            </a:r>
            <a:r>
              <a:rPr sz="2000" spc="9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complacent</a:t>
            </a:r>
            <a:r>
              <a:rPr sz="2000" spc="9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10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stop</a:t>
            </a:r>
            <a:r>
              <a:rPr sz="2000" spc="9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auditing</a:t>
            </a:r>
            <a:r>
              <a:rPr sz="2000" spc="105" dirty="0">
                <a:latin typeface="Book Antiqua"/>
                <a:cs typeface="Book Antiqua"/>
              </a:rPr>
              <a:t>  </a:t>
            </a:r>
            <a:r>
              <a:rPr sz="2000" spc="-25" dirty="0">
                <a:latin typeface="Book Antiqua"/>
                <a:cs typeface="Book Antiqua"/>
              </a:rPr>
              <a:t>or </a:t>
            </a:r>
            <a:r>
              <a:rPr sz="2000" dirty="0">
                <a:latin typeface="Book Antiqua"/>
                <a:cs typeface="Book Antiqua"/>
              </a:rPr>
              <a:t>checking</a:t>
            </a:r>
            <a:r>
              <a:rPr sz="2000" spc="2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</a:t>
            </a:r>
            <a:r>
              <a:rPr sz="2000" spc="2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2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accounts.</a:t>
            </a:r>
            <a:r>
              <a:rPr sz="2000" spc="26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When</a:t>
            </a:r>
            <a:r>
              <a:rPr sz="2000" spc="2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this</a:t>
            </a:r>
            <a:r>
              <a:rPr sz="2000" spc="2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2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2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case,</a:t>
            </a:r>
            <a:r>
              <a:rPr sz="2000" spc="2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money</a:t>
            </a:r>
            <a:r>
              <a:rPr sz="2000" spc="27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can </a:t>
            </a:r>
            <a:r>
              <a:rPr sz="2000" dirty="0">
                <a:latin typeface="Book Antiqua"/>
                <a:cs typeface="Book Antiqua"/>
              </a:rPr>
              <a:t>“disappear”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overnight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result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all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manner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problems</a:t>
            </a:r>
            <a:endParaRPr sz="2000">
              <a:latin typeface="Book Antiqua"/>
              <a:cs typeface="Book Antiqua"/>
            </a:endParaRPr>
          </a:p>
          <a:p>
            <a:pPr marL="354965" marR="8890" indent="-342900" algn="just">
              <a:lnSpc>
                <a:spcPct val="113999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4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only</a:t>
            </a:r>
            <a:r>
              <a:rPr sz="2000" spc="4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real</a:t>
            </a:r>
            <a:r>
              <a:rPr sz="2000" spc="43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way</a:t>
            </a:r>
            <a:r>
              <a:rPr sz="2000" spc="4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4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prevent</a:t>
            </a:r>
            <a:r>
              <a:rPr sz="2000" spc="4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any</a:t>
            </a:r>
            <a:r>
              <a:rPr sz="2000" spc="4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4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these</a:t>
            </a:r>
            <a:r>
              <a:rPr sz="2000" spc="4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43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transparency</a:t>
            </a:r>
            <a:r>
              <a:rPr sz="2000" spc="42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and </a:t>
            </a:r>
            <a:r>
              <a:rPr sz="2000" dirty="0">
                <a:latin typeface="Book Antiqua"/>
                <a:cs typeface="Book Antiqua"/>
              </a:rPr>
              <a:t>diligence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taking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Paymaster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job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granted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986" y="473455"/>
            <a:ext cx="6258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MARINE</a:t>
            </a:r>
            <a:r>
              <a:rPr sz="4000" spc="-140" dirty="0"/>
              <a:t> </a:t>
            </a:r>
            <a:r>
              <a:rPr sz="4000" dirty="0"/>
              <a:t>CORPS</a:t>
            </a:r>
            <a:r>
              <a:rPr sz="4000" spc="-155" dirty="0"/>
              <a:t> </a:t>
            </a:r>
            <a:r>
              <a:rPr sz="4000" spc="-10" dirty="0"/>
              <a:t>LEAGUE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086103"/>
            <a:ext cx="7911465" cy="5160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008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POSITION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DESCRIPTION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80"/>
              </a:spcBef>
            </a:pPr>
            <a:r>
              <a:rPr sz="2800" b="1" spc="-10" dirty="0">
                <a:latin typeface="Book Antiqua"/>
                <a:cs typeface="Book Antiqua"/>
              </a:rPr>
              <a:t>DETACHMENT</a:t>
            </a:r>
            <a:r>
              <a:rPr sz="2800" b="1" spc="-95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PAYMASTER</a:t>
            </a:r>
            <a:endParaRPr sz="2800">
              <a:latin typeface="Book Antiqua"/>
              <a:cs typeface="Book Antiqua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Additional Comments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(Continued)</a:t>
            </a:r>
            <a:endParaRPr sz="2400">
              <a:latin typeface="Book Antiqua"/>
              <a:cs typeface="Book Antiqua"/>
            </a:endParaRPr>
          </a:p>
          <a:p>
            <a:pPr marL="353695" marR="5080" indent="-341630" algn="just">
              <a:lnSpc>
                <a:spcPct val="113999"/>
              </a:lnSpc>
              <a:spcBef>
                <a:spcPts val="65"/>
              </a:spcBef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Book Antiqua"/>
                <a:cs typeface="Book Antiqua"/>
              </a:rPr>
              <a:t>Commandants</a:t>
            </a:r>
            <a:r>
              <a:rPr sz="2000" spc="2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2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Paymaster</a:t>
            </a:r>
            <a:r>
              <a:rPr sz="2000" spc="2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2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both</a:t>
            </a:r>
            <a:r>
              <a:rPr sz="2000" spc="2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covered</a:t>
            </a:r>
            <a:r>
              <a:rPr sz="2000" spc="2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automatically</a:t>
            </a:r>
            <a:r>
              <a:rPr sz="2000" spc="254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by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bond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carried</a:t>
            </a:r>
            <a:r>
              <a:rPr sz="2000" spc="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National</a:t>
            </a:r>
            <a:r>
              <a:rPr sz="2000" spc="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HQ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because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they</a:t>
            </a:r>
            <a:r>
              <a:rPr sz="2000" spc="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two</a:t>
            </a:r>
            <a:r>
              <a:rPr sz="2000" spc="6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officers </a:t>
            </a:r>
            <a:r>
              <a:rPr sz="2000" dirty="0">
                <a:latin typeface="Book Antiqua"/>
                <a:cs typeface="Book Antiqua"/>
              </a:rPr>
              <a:t>charged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with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handling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money.</a:t>
            </a:r>
            <a:endParaRPr sz="2000">
              <a:latin typeface="Book Antiqua"/>
              <a:cs typeface="Book Antiqua"/>
            </a:endParaRPr>
          </a:p>
          <a:p>
            <a:pPr marL="354965" marR="5080" indent="-342900" algn="just">
              <a:lnSpc>
                <a:spcPct val="113999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Book Antiqua"/>
                <a:cs typeface="Book Antiqua"/>
              </a:rPr>
              <a:t>If</a:t>
            </a:r>
            <a:r>
              <a:rPr sz="2000" spc="3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3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Jr.</a:t>
            </a:r>
            <a:r>
              <a:rPr sz="2000" spc="3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Vice</a:t>
            </a:r>
            <a:r>
              <a:rPr sz="2000" spc="3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(or</a:t>
            </a:r>
            <a:r>
              <a:rPr sz="2000" spc="3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36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fund-</a:t>
            </a:r>
            <a:r>
              <a:rPr sz="2000" dirty="0">
                <a:latin typeface="Book Antiqua"/>
                <a:cs typeface="Book Antiqua"/>
              </a:rPr>
              <a:t>raising</a:t>
            </a:r>
            <a:r>
              <a:rPr sz="2000" spc="3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chair)</a:t>
            </a:r>
            <a:r>
              <a:rPr sz="2000" spc="3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or</a:t>
            </a:r>
            <a:r>
              <a:rPr sz="2000" spc="3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other</a:t>
            </a:r>
            <a:r>
              <a:rPr sz="2000" spc="3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officers</a:t>
            </a:r>
            <a:r>
              <a:rPr sz="2000" spc="3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are</a:t>
            </a:r>
            <a:r>
              <a:rPr sz="2000" spc="36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to </a:t>
            </a:r>
            <a:r>
              <a:rPr sz="2000" dirty="0">
                <a:latin typeface="Book Antiqua"/>
                <a:cs typeface="Book Antiqua"/>
              </a:rPr>
              <a:t>handle</a:t>
            </a:r>
            <a:r>
              <a:rPr sz="2000" spc="12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funds,</a:t>
            </a:r>
            <a:r>
              <a:rPr sz="2000" spc="14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they</a:t>
            </a:r>
            <a:r>
              <a:rPr sz="2000" spc="14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can</a:t>
            </a:r>
            <a:r>
              <a:rPr sz="2000" spc="12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be</a:t>
            </a:r>
            <a:r>
              <a:rPr sz="2000" spc="14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covered</a:t>
            </a:r>
            <a:r>
              <a:rPr sz="2000" spc="13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14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14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bond</a:t>
            </a:r>
            <a:r>
              <a:rPr sz="2000" spc="13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if</a:t>
            </a:r>
            <a:r>
              <a:rPr sz="2000" spc="14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they</a:t>
            </a:r>
            <a:r>
              <a:rPr sz="2000" spc="130" dirty="0">
                <a:latin typeface="Book Antiqua"/>
                <a:cs typeface="Book Antiqua"/>
              </a:rPr>
              <a:t>  </a:t>
            </a:r>
            <a:r>
              <a:rPr sz="2000" spc="-25" dirty="0">
                <a:latin typeface="Book Antiqua"/>
                <a:cs typeface="Book Antiqua"/>
              </a:rPr>
              <a:t>are </a:t>
            </a:r>
            <a:r>
              <a:rPr sz="2000" dirty="0">
                <a:latin typeface="Book Antiqua"/>
                <a:cs typeface="Book Antiqua"/>
              </a:rPr>
              <a:t>appointed</a:t>
            </a:r>
            <a:r>
              <a:rPr sz="2000" spc="3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3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3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Det.</a:t>
            </a:r>
            <a:r>
              <a:rPr sz="2000" spc="3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Commandant</a:t>
            </a:r>
            <a:r>
              <a:rPr sz="2000" spc="3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3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this</a:t>
            </a:r>
            <a:r>
              <a:rPr sz="2000" spc="3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responsibility</a:t>
            </a:r>
            <a:r>
              <a:rPr sz="2000" spc="3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33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if </a:t>
            </a:r>
            <a:r>
              <a:rPr sz="2000" dirty="0">
                <a:latin typeface="Book Antiqua"/>
                <a:cs typeface="Book Antiqua"/>
              </a:rPr>
              <a:t>their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appointment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communicated</a:t>
            </a:r>
            <a:r>
              <a:rPr sz="2000" spc="-50" dirty="0">
                <a:latin typeface="Book Antiqua"/>
                <a:cs typeface="Book Antiqua"/>
              </a:rPr>
              <a:t> </a:t>
            </a:r>
            <a:r>
              <a:rPr sz="2000" b="1" dirty="0">
                <a:latin typeface="Book Antiqua"/>
                <a:cs typeface="Book Antiqua"/>
              </a:rPr>
              <a:t>in</a:t>
            </a:r>
            <a:r>
              <a:rPr sz="2000" b="1" spc="-25" dirty="0">
                <a:latin typeface="Book Antiqua"/>
                <a:cs typeface="Book Antiqua"/>
              </a:rPr>
              <a:t> </a:t>
            </a:r>
            <a:r>
              <a:rPr sz="2000" b="1" dirty="0">
                <a:latin typeface="Book Antiqua"/>
                <a:cs typeface="Book Antiqua"/>
              </a:rPr>
              <a:t>writing</a:t>
            </a:r>
            <a:r>
              <a:rPr sz="2000" b="1" spc="-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National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HQ.</a:t>
            </a:r>
            <a:endParaRPr sz="2000">
              <a:latin typeface="Book Antiqua"/>
              <a:cs typeface="Book Antiqua"/>
            </a:endParaRPr>
          </a:p>
          <a:p>
            <a:pPr marL="353695" marR="5715" indent="-341630" algn="just">
              <a:lnSpc>
                <a:spcPct val="113999"/>
              </a:lnSpc>
              <a:spcBef>
                <a:spcPts val="5"/>
              </a:spcBef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10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bond</a:t>
            </a:r>
            <a:r>
              <a:rPr sz="2000" spc="11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carried</a:t>
            </a:r>
            <a:r>
              <a:rPr sz="2000" spc="1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11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National</a:t>
            </a:r>
            <a:r>
              <a:rPr sz="2000" spc="1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HQ</a:t>
            </a:r>
            <a:r>
              <a:rPr sz="2000" spc="1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insures</a:t>
            </a:r>
            <a:r>
              <a:rPr sz="2000" spc="1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1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Detachment</a:t>
            </a:r>
            <a:r>
              <a:rPr sz="2000" spc="11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against </a:t>
            </a:r>
            <a:r>
              <a:rPr sz="2000" dirty="0">
                <a:latin typeface="Book Antiqua"/>
                <a:cs typeface="Book Antiqua"/>
              </a:rPr>
              <a:t>criminal</a:t>
            </a:r>
            <a:r>
              <a:rPr sz="2000" spc="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acts</a:t>
            </a:r>
            <a:r>
              <a:rPr sz="2000" spc="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committed</a:t>
            </a:r>
            <a:r>
              <a:rPr sz="2000" spc="10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10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10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officers</a:t>
            </a:r>
            <a:r>
              <a:rPr sz="2000" spc="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covered.</a:t>
            </a:r>
            <a:r>
              <a:rPr sz="2000" spc="10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It</a:t>
            </a:r>
            <a:r>
              <a:rPr sz="2000" spc="10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does</a:t>
            </a:r>
            <a:r>
              <a:rPr sz="2000" spc="1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not</a:t>
            </a:r>
            <a:r>
              <a:rPr sz="2000" spc="10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cover </a:t>
            </a:r>
            <a:r>
              <a:rPr sz="2000" dirty="0">
                <a:latin typeface="Book Antiqua"/>
                <a:cs typeface="Book Antiqua"/>
              </a:rPr>
              <a:t>social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media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fraud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 not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commercial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general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liability</a:t>
            </a:r>
            <a:r>
              <a:rPr sz="2000" spc="-10" dirty="0">
                <a:latin typeface="Book Antiqua"/>
                <a:cs typeface="Book Antiqua"/>
              </a:rPr>
              <a:t> policy.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6170" y="473455"/>
            <a:ext cx="6610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MEMBERSHIP</a:t>
            </a:r>
            <a:r>
              <a:rPr sz="4000" spc="-155" dirty="0"/>
              <a:t> </a:t>
            </a:r>
            <a:r>
              <a:rPr sz="4000" spc="-10" dirty="0"/>
              <a:t>PROCESSES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75"/>
              </a:spcBef>
            </a:pPr>
            <a:r>
              <a:rPr sz="2400" dirty="0"/>
              <a:t>THE</a:t>
            </a:r>
            <a:r>
              <a:rPr sz="2400" spc="-15" dirty="0"/>
              <a:t> </a:t>
            </a:r>
            <a:r>
              <a:rPr sz="2400" dirty="0"/>
              <a:t>PAYMASTER</a:t>
            </a:r>
            <a:r>
              <a:rPr sz="2400" spc="-30" dirty="0"/>
              <a:t> </a:t>
            </a:r>
            <a:r>
              <a:rPr sz="2400" dirty="0"/>
              <a:t>WILL</a:t>
            </a:r>
            <a:r>
              <a:rPr sz="2400" spc="-10" dirty="0"/>
              <a:t> PROCESS…</a:t>
            </a:r>
            <a:endParaRPr sz="2400"/>
          </a:p>
          <a:p>
            <a:pPr marL="354330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New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Member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Applications</a:t>
            </a:r>
            <a:endParaRPr sz="2000">
              <a:latin typeface="Book Antiqua"/>
              <a:cs typeface="Book Antiqua"/>
            </a:endParaRPr>
          </a:p>
          <a:p>
            <a:pPr marL="354330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Member</a:t>
            </a:r>
            <a:r>
              <a:rPr sz="2000" b="0" spc="-10" dirty="0">
                <a:latin typeface="Book Antiqua"/>
                <a:cs typeface="Book Antiqua"/>
              </a:rPr>
              <a:t> Transfers</a:t>
            </a:r>
            <a:endParaRPr sz="2000">
              <a:latin typeface="Book Antiqua"/>
              <a:cs typeface="Book Antiqua"/>
            </a:endParaRPr>
          </a:p>
          <a:p>
            <a:pPr marL="354330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Member</a:t>
            </a:r>
            <a:r>
              <a:rPr sz="2000" b="0" spc="-10" dirty="0">
                <a:latin typeface="Book Antiqua"/>
                <a:cs typeface="Book Antiqua"/>
              </a:rPr>
              <a:t> Renewals</a:t>
            </a:r>
            <a:endParaRPr sz="2000">
              <a:latin typeface="Book Antiqua"/>
              <a:cs typeface="Book Antiqua"/>
            </a:endParaRPr>
          </a:p>
          <a:p>
            <a:pPr marL="354330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Member</a:t>
            </a:r>
            <a:r>
              <a:rPr sz="2000" b="0" spc="-10" dirty="0">
                <a:latin typeface="Book Antiqua"/>
                <a:cs typeface="Book Antiqua"/>
              </a:rPr>
              <a:t> Reinstatements</a:t>
            </a:r>
            <a:endParaRPr sz="2000">
              <a:latin typeface="Book Antiqua"/>
              <a:cs typeface="Book Antiqua"/>
            </a:endParaRPr>
          </a:p>
          <a:p>
            <a:pPr marL="354330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Members</a:t>
            </a:r>
            <a:r>
              <a:rPr sz="2000" b="0" spc="-1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Changes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of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Name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and/or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Address</a:t>
            </a:r>
            <a:endParaRPr sz="2000">
              <a:latin typeface="Book Antiqua"/>
              <a:cs typeface="Book Antiqua"/>
            </a:endParaRPr>
          </a:p>
          <a:p>
            <a:pPr marL="354330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Life</a:t>
            </a:r>
            <a:r>
              <a:rPr sz="2000" b="0" spc="-10" dirty="0">
                <a:latin typeface="Book Antiqua"/>
                <a:cs typeface="Book Antiqua"/>
              </a:rPr>
              <a:t> Memberships</a:t>
            </a:r>
            <a:endParaRPr sz="2000">
              <a:latin typeface="Book Antiqua"/>
              <a:cs typeface="Book Antiqua"/>
            </a:endParaRPr>
          </a:p>
          <a:p>
            <a:pPr marL="354330" indent="-3422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PLM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Audits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(Annually)</a:t>
            </a:r>
            <a:endParaRPr sz="2000">
              <a:latin typeface="Book Antiqua"/>
              <a:cs typeface="Book Antiqua"/>
            </a:endParaRPr>
          </a:p>
          <a:p>
            <a:pPr marL="354330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dirty="0">
                <a:latin typeface="Book Antiqua"/>
                <a:cs typeface="Book Antiqua"/>
              </a:rPr>
              <a:t>Rosters</a:t>
            </a:r>
            <a:r>
              <a:rPr sz="2000" b="0" spc="-4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received,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reviewed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and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distributed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w/in</a:t>
            </a:r>
            <a:r>
              <a:rPr sz="2000" b="0" spc="-1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Detachment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200">
              <a:latin typeface="Book Antiqua"/>
              <a:cs typeface="Book Antiqua"/>
            </a:endParaRPr>
          </a:p>
          <a:p>
            <a:pPr marL="11430" marR="5080">
              <a:lnSpc>
                <a:spcPct val="113999"/>
              </a:lnSpc>
            </a:pPr>
            <a:r>
              <a:rPr sz="2000" b="0" dirty="0">
                <a:latin typeface="Book Antiqua"/>
                <a:cs typeface="Book Antiqua"/>
              </a:rPr>
              <a:t>Except</a:t>
            </a:r>
            <a:r>
              <a:rPr sz="2000" b="0" spc="254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for</a:t>
            </a:r>
            <a:r>
              <a:rPr sz="2000" b="0" spc="27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Roster</a:t>
            </a:r>
            <a:r>
              <a:rPr sz="2000" b="0" spc="2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maintenance</a:t>
            </a:r>
            <a:r>
              <a:rPr sz="2000" b="0" spc="27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and</a:t>
            </a:r>
            <a:r>
              <a:rPr sz="2000" b="0" spc="27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PLM</a:t>
            </a:r>
            <a:r>
              <a:rPr sz="2000" b="0" spc="2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Audits,</a:t>
            </a:r>
            <a:r>
              <a:rPr sz="2000" b="0" spc="27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all</a:t>
            </a:r>
            <a:r>
              <a:rPr sz="2000" b="0" spc="27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these</a:t>
            </a:r>
            <a:r>
              <a:rPr sz="2000" b="0" spc="275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processes </a:t>
            </a:r>
            <a:r>
              <a:rPr sz="2000" b="0" dirty="0">
                <a:latin typeface="Book Antiqua"/>
                <a:cs typeface="Book Antiqua"/>
              </a:rPr>
              <a:t>require</a:t>
            </a:r>
            <a:r>
              <a:rPr sz="2000" b="0" spc="-4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use</a:t>
            </a:r>
            <a:r>
              <a:rPr sz="2000" b="0" spc="-20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of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the</a:t>
            </a:r>
            <a:r>
              <a:rPr sz="2000" b="0" spc="-5" dirty="0">
                <a:latin typeface="Book Antiqua"/>
                <a:cs typeface="Book Antiqua"/>
              </a:rPr>
              <a:t> </a:t>
            </a:r>
            <a:r>
              <a:rPr sz="2000" b="0" dirty="0">
                <a:latin typeface="Book Antiqua"/>
                <a:cs typeface="Book Antiqua"/>
              </a:rPr>
              <a:t>Transmittal</a:t>
            </a:r>
            <a:r>
              <a:rPr sz="2000" b="0" spc="-25" dirty="0">
                <a:latin typeface="Book Antiqua"/>
                <a:cs typeface="Book Antiqua"/>
              </a:rPr>
              <a:t> </a:t>
            </a:r>
            <a:r>
              <a:rPr sz="2000" b="0" spc="-10" dirty="0">
                <a:latin typeface="Book Antiqua"/>
                <a:cs typeface="Book Antiqua"/>
              </a:rPr>
              <a:t>form.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127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APPLICATIONS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2159" y="1713968"/>
            <a:ext cx="7920355" cy="4181273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1080"/>
              </a:spcBef>
            </a:pPr>
            <a:r>
              <a:rPr sz="2800" b="1" dirty="0">
                <a:latin typeface="Book Antiqua"/>
                <a:cs typeface="Book Antiqua"/>
              </a:rPr>
              <a:t>GENERAL</a:t>
            </a:r>
            <a:r>
              <a:rPr sz="2800" b="1" spc="-120" dirty="0">
                <a:latin typeface="Book Antiqua"/>
                <a:cs typeface="Book Antiqua"/>
              </a:rPr>
              <a:t> </a:t>
            </a:r>
            <a:r>
              <a:rPr sz="2800" b="1" spc="-10" dirty="0">
                <a:latin typeface="Book Antiqua"/>
                <a:cs typeface="Book Antiqua"/>
              </a:rPr>
              <a:t>COMMENTS</a:t>
            </a:r>
            <a:endParaRPr sz="2800" dirty="0">
              <a:latin typeface="Book Antiqua"/>
              <a:cs typeface="Book Antiqua"/>
            </a:endParaRPr>
          </a:p>
          <a:p>
            <a:pPr marL="12700" algn="just">
              <a:lnSpc>
                <a:spcPct val="100000"/>
              </a:lnSpc>
              <a:spcBef>
                <a:spcPts val="84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Membership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Applications</a:t>
            </a:r>
            <a:endParaRPr sz="2400" dirty="0">
              <a:latin typeface="Book Antiqua"/>
              <a:cs typeface="Book Antiqua"/>
            </a:endParaRPr>
          </a:p>
          <a:p>
            <a:pPr marL="353695" marR="5080" indent="-341630" algn="l">
              <a:lnSpc>
                <a:spcPct val="113999"/>
              </a:lnSpc>
              <a:spcBef>
                <a:spcPts val="45"/>
              </a:spcBef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Book Antiqua"/>
                <a:cs typeface="Book Antiqua"/>
              </a:rPr>
              <a:t>Application Forms are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available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</a:t>
            </a:r>
            <a:r>
              <a:rPr sz="2000" spc="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Library.</a:t>
            </a:r>
            <a:r>
              <a:rPr sz="2000" spc="10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Check</a:t>
            </a:r>
            <a:r>
              <a:rPr sz="2000" spc="2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the </a:t>
            </a:r>
            <a:r>
              <a:rPr sz="2000" dirty="0">
                <a:latin typeface="Book Antiqua"/>
                <a:cs typeface="Book Antiqua"/>
              </a:rPr>
              <a:t>Library</a:t>
            </a:r>
            <a:r>
              <a:rPr sz="2000" spc="2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periodically</a:t>
            </a:r>
            <a:r>
              <a:rPr sz="2000" spc="2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–</a:t>
            </a:r>
            <a:r>
              <a:rPr sz="2000" spc="2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2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forms</a:t>
            </a:r>
            <a:r>
              <a:rPr sz="2000" spc="2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do</a:t>
            </a:r>
            <a:r>
              <a:rPr sz="2000" spc="2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change</a:t>
            </a:r>
            <a:r>
              <a:rPr sz="2000" spc="2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occasionally</a:t>
            </a:r>
            <a:r>
              <a:rPr sz="2000" spc="27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sz="2000" spc="260" dirty="0">
                <a:latin typeface="Book Antiqua"/>
                <a:cs typeface="Book Antiqua"/>
              </a:rPr>
              <a:t> </a:t>
            </a:r>
            <a:r>
              <a:rPr sz="2000" spc="-20" dirty="0">
                <a:latin typeface="Book Antiqua"/>
                <a:cs typeface="Book Antiqua"/>
              </a:rPr>
              <a:t>make </a:t>
            </a:r>
            <a:r>
              <a:rPr sz="2000" dirty="0">
                <a:latin typeface="Book Antiqua"/>
                <a:cs typeface="Book Antiqua"/>
              </a:rPr>
              <a:t>sure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most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current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form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is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used.</a:t>
            </a:r>
            <a:r>
              <a:rPr sz="2000" spc="459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(Changed</a:t>
            </a:r>
            <a:r>
              <a:rPr sz="2000" spc="-4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2023!)</a:t>
            </a:r>
            <a:endParaRPr sz="2000" dirty="0">
              <a:latin typeface="Book Antiqua"/>
              <a:cs typeface="Book Antiqua"/>
            </a:endParaRPr>
          </a:p>
          <a:p>
            <a:pPr marL="353695" marR="12065" indent="-341630" algn="l">
              <a:lnSpc>
                <a:spcPct val="113999"/>
              </a:lnSpc>
              <a:buFont typeface="Arial"/>
              <a:buChar char="•"/>
              <a:tabLst>
                <a:tab pos="353695" algn="l"/>
              </a:tabLst>
            </a:pPr>
            <a:r>
              <a:rPr lang="en-US" sz="2000" dirty="0">
                <a:latin typeface="Book Antiqua"/>
                <a:cs typeface="Book Antiqua"/>
              </a:rPr>
              <a:t>Ensure that you use the </a:t>
            </a:r>
            <a:r>
              <a:rPr sz="2000" dirty="0">
                <a:latin typeface="Book Antiqua"/>
                <a:cs typeface="Book Antiqua"/>
              </a:rPr>
              <a:t>official</a:t>
            </a:r>
            <a:r>
              <a:rPr lang="en-US" sz="2000" spc="29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application</a:t>
            </a:r>
            <a:r>
              <a:rPr lang="en-US" sz="2000" spc="300" dirty="0">
                <a:latin typeface="Book Antiqua"/>
                <a:cs typeface="Book Antiqua"/>
              </a:rPr>
              <a:t> From the MCL Library and </a:t>
            </a:r>
            <a:r>
              <a:rPr lang="en-US" sz="2000" spc="-25" dirty="0">
                <a:latin typeface="Book Antiqua"/>
                <a:cs typeface="Book Antiqua"/>
              </a:rPr>
              <a:t>incorporate</a:t>
            </a:r>
            <a:r>
              <a:rPr lang="en-US" sz="2000" spc="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information</a:t>
            </a:r>
            <a:r>
              <a:rPr lang="en-US" sz="2000" spc="9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about</a:t>
            </a:r>
            <a:r>
              <a:rPr lang="en-US" sz="2000" spc="8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your</a:t>
            </a:r>
            <a:r>
              <a:rPr sz="2000" spc="8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Detachment,</a:t>
            </a:r>
            <a:r>
              <a:rPr sz="2000" spc="95" dirty="0">
                <a:latin typeface="Book Antiqua"/>
                <a:cs typeface="Book Antiqua"/>
              </a:rPr>
              <a:t>  </a:t>
            </a:r>
            <a:r>
              <a:rPr sz="2000" dirty="0">
                <a:latin typeface="Book Antiqua"/>
                <a:cs typeface="Book Antiqua"/>
              </a:rPr>
              <a:t>your</a:t>
            </a:r>
            <a:r>
              <a:rPr lang="en-US" sz="2000" spc="9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dues, </a:t>
            </a:r>
            <a:r>
              <a:rPr sz="2000" dirty="0">
                <a:latin typeface="Book Antiqua"/>
                <a:cs typeface="Book Antiqua"/>
              </a:rPr>
              <a:t>benefits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membership,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etc.,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into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application.</a:t>
            </a:r>
            <a:endParaRPr sz="2000" dirty="0">
              <a:latin typeface="Book Antiqua"/>
              <a:cs typeface="Book Antiqua"/>
            </a:endParaRPr>
          </a:p>
          <a:p>
            <a:pPr marL="353695" marR="15875" indent="-341630" algn="l">
              <a:lnSpc>
                <a:spcPct val="113999"/>
              </a:lnSpc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Book Antiqua"/>
                <a:cs typeface="Book Antiqua"/>
              </a:rPr>
              <a:t>The</a:t>
            </a:r>
            <a:r>
              <a:rPr lang="en-US" sz="2000" spc="2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form</a:t>
            </a:r>
            <a:r>
              <a:rPr lang="en-US" sz="2000" spc="254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needs</a:t>
            </a:r>
            <a:r>
              <a:rPr lang="en-US" sz="2000" spc="2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to</a:t>
            </a:r>
            <a:r>
              <a:rPr lang="en-US" sz="2000" spc="2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</a:t>
            </a:r>
            <a:r>
              <a:rPr lang="en-US" sz="2000" spc="27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completed.</a:t>
            </a:r>
            <a:r>
              <a:rPr lang="en-US" sz="2000" spc="2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Especially</a:t>
            </a:r>
            <a:r>
              <a:rPr lang="en-US" sz="2000" spc="2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lang="en-US" sz="2000" spc="2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type</a:t>
            </a:r>
            <a:r>
              <a:rPr lang="en-US" sz="2000" spc="265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of </a:t>
            </a:r>
            <a:r>
              <a:rPr sz="2000" dirty="0">
                <a:latin typeface="Book Antiqua"/>
                <a:cs typeface="Book Antiqua"/>
              </a:rPr>
              <a:t>membership,</a:t>
            </a:r>
            <a:r>
              <a:rPr sz="2000" spc="15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verification</a:t>
            </a:r>
            <a:r>
              <a:rPr sz="2000" spc="1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of</a:t>
            </a:r>
            <a:r>
              <a:rPr sz="2000" spc="16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service,</a:t>
            </a:r>
            <a:r>
              <a:rPr sz="2000" spc="1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felony</a:t>
            </a:r>
            <a:r>
              <a:rPr sz="2000" spc="16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question,</a:t>
            </a:r>
            <a:r>
              <a:rPr sz="2000" spc="15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oath</a:t>
            </a:r>
            <a:r>
              <a:rPr sz="2000" spc="160" dirty="0">
                <a:latin typeface="Book Antiqua"/>
                <a:cs typeface="Book Antiqua"/>
              </a:rPr>
              <a:t> </a:t>
            </a:r>
            <a:r>
              <a:rPr sz="2000" spc="-25" dirty="0">
                <a:latin typeface="Book Antiqua"/>
                <a:cs typeface="Book Antiqua"/>
              </a:rPr>
              <a:t>and </a:t>
            </a:r>
            <a:r>
              <a:rPr sz="2000" dirty="0">
                <a:latin typeface="Book Antiqua"/>
                <a:cs typeface="Book Antiqua"/>
              </a:rPr>
              <a:t>it</a:t>
            </a:r>
            <a:r>
              <a:rPr sz="2000" spc="-2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must</a:t>
            </a:r>
            <a:r>
              <a:rPr sz="2000" spc="-4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be signed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by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applicant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and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dirty="0">
                <a:latin typeface="Book Antiqua"/>
                <a:cs typeface="Book Antiqua"/>
              </a:rPr>
              <a:t>the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spc="-10" dirty="0">
                <a:latin typeface="Book Antiqua"/>
                <a:cs typeface="Book Antiqua"/>
              </a:rPr>
              <a:t>recruiter.</a:t>
            </a:r>
            <a:endParaRPr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</TotalTime>
  <Words>3640</Words>
  <Application>Microsoft Office PowerPoint</Application>
  <PresentationFormat>On-screen Show (4:3)</PresentationFormat>
  <Paragraphs>313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Book Antiqua</vt:lpstr>
      <vt:lpstr>Times New Roman</vt:lpstr>
      <vt:lpstr>Office Theme</vt:lpstr>
      <vt:lpstr>DETACHMENT PAYMASTER COURSE</vt:lpstr>
      <vt:lpstr>COURSE OUTLINE</vt:lpstr>
      <vt:lpstr>MARINE CORPS LEAGUE</vt:lpstr>
      <vt:lpstr>MARINE CORPS LEAGUE</vt:lpstr>
      <vt:lpstr>MARINE CORPS LEAGUE</vt:lpstr>
      <vt:lpstr>MARINE CORPS LEAGUE</vt:lpstr>
      <vt:lpstr>MARINE CORPS LEAGUE</vt:lpstr>
      <vt:lpstr>MEMBERSHIP PROCESSES</vt:lpstr>
      <vt:lpstr>APPLICATIONS</vt:lpstr>
      <vt:lpstr>APPLICATION FOR MEMBERSHIP</vt:lpstr>
      <vt:lpstr>PowerPoint Presentation</vt:lpstr>
      <vt:lpstr>APPLICATIONS</vt:lpstr>
      <vt:lpstr>TRANSFERS</vt:lpstr>
      <vt:lpstr>TRANSFERS</vt:lpstr>
      <vt:lpstr>MEMBER TRANSFERS</vt:lpstr>
      <vt:lpstr>TRANSFERS</vt:lpstr>
      <vt:lpstr>TRANSFERS</vt:lpstr>
      <vt:lpstr>TRANSFERS</vt:lpstr>
      <vt:lpstr>TRANSMITTALS</vt:lpstr>
      <vt:lpstr>TRANSMITTALS</vt:lpstr>
      <vt:lpstr>TRANSMITTALS</vt:lpstr>
      <vt:lpstr>TRANSMITTALS</vt:lpstr>
      <vt:lpstr>TRANSMITTALS</vt:lpstr>
      <vt:lpstr>TRANSMITTALS</vt:lpstr>
      <vt:lpstr>TRANSMITTALS</vt:lpstr>
      <vt:lpstr>TRANSMITTALS</vt:lpstr>
      <vt:lpstr>TRANSMITTALS</vt:lpstr>
      <vt:lpstr>TRANSMITTALS</vt:lpstr>
      <vt:lpstr>TRANSMITTALS</vt:lpstr>
      <vt:lpstr>TRANSMITTALS</vt:lpstr>
      <vt:lpstr>MEMBERSHIP DATABASE</vt:lpstr>
      <vt:lpstr>MEMBERSHIP DATABASE</vt:lpstr>
      <vt:lpstr>PowerPoint Presentation</vt:lpstr>
      <vt:lpstr>PLM AUDITS</vt:lpstr>
      <vt:lpstr>PLM AUDITS</vt:lpstr>
      <vt:lpstr>PLM AUDITS</vt:lpstr>
      <vt:lpstr>PLM AUDITS</vt:lpstr>
      <vt:lpstr>PLM AUDITS</vt:lpstr>
      <vt:lpstr>IRS 990 RETURNS</vt:lpstr>
      <vt:lpstr>IRS 990 RETURNS</vt:lpstr>
      <vt:lpstr>IRS 990 RETURNS</vt:lpstr>
      <vt:lpstr>IRS 990 RETURNS</vt:lpstr>
      <vt:lpstr>IRS 990 RETURNS</vt:lpstr>
      <vt:lpstr>IRS 990 RETURNS</vt:lpstr>
      <vt:lpstr>IRS 990 RETURNS</vt:lpstr>
      <vt:lpstr>IRS 990 RETURNS</vt:lpstr>
      <vt:lpstr>IRS 990 RETURNS</vt:lpstr>
      <vt:lpstr>IRS 990 RETURNS Clicking on “MANAGE PROFILE” brings up this page.</vt:lpstr>
      <vt:lpstr>IRS 990 RETURNS</vt:lpstr>
      <vt:lpstr>IRS 990 RETURNS</vt:lpstr>
      <vt:lpstr>IRS 990 RETURNS</vt:lpstr>
      <vt:lpstr>IRS 990 RETURNS</vt:lpstr>
      <vt:lpstr>IRS 990 RETURNS</vt:lpstr>
      <vt:lpstr>IRS 990 RETURNS</vt:lpstr>
      <vt:lpstr>IRS 990 RETURNS</vt:lpstr>
      <vt:lpstr>FINAL COMMENTS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Ziltz</dc:creator>
  <cp:lastModifiedBy>Edward Gizara</cp:lastModifiedBy>
  <cp:revision>6</cp:revision>
  <cp:lastPrinted>2024-01-19T04:05:38Z</cp:lastPrinted>
  <dcterms:created xsi:type="dcterms:W3CDTF">2023-12-22T17:28:51Z</dcterms:created>
  <dcterms:modified xsi:type="dcterms:W3CDTF">2024-01-21T16:35:14Z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2023-07-21T00:00:00Z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2023-12-22T00:00:00Z</vt:filetime>
  </property>
  <property fmtid="{D5CDD505-2E9C-101B-9397-08002B2CF9AE}" pid="5" name="Producer">
    <vt:lpwstr>Adobe PDF Library 23.3.20</vt:lpwstr>
  </property>
</Properties>
</file>